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339" r:id="rId4"/>
    <p:sldId id="341" r:id="rId5"/>
    <p:sldId id="289" r:id="rId6"/>
    <p:sldId id="351" r:id="rId7"/>
    <p:sldId id="336" r:id="rId8"/>
    <p:sldId id="347" r:id="rId9"/>
    <p:sldId id="349" r:id="rId10"/>
    <p:sldId id="350" r:id="rId11"/>
    <p:sldId id="290" r:id="rId12"/>
    <p:sldId id="343" r:id="rId13"/>
    <p:sldId id="344" r:id="rId14"/>
    <p:sldId id="352" r:id="rId15"/>
    <p:sldId id="294" r:id="rId16"/>
    <p:sldId id="296" r:id="rId17"/>
    <p:sldId id="297" r:id="rId18"/>
    <p:sldId id="267" r:id="rId19"/>
    <p:sldId id="298" r:id="rId20"/>
    <p:sldId id="269" r:id="rId21"/>
    <p:sldId id="353" r:id="rId22"/>
    <p:sldId id="34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LUKAS\Work\LDFEBUI\Bank_Indonesia\BI_Institute\Cohort_Analysis\20190902_Cohort_SAKERNA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rro\Documents\1%20Works%20in%20Indonesia\41a%20LD%20Proyek%20berjalan\BI%20Institute%20-%20demographic%20dividend\Report\Results%20Dividends\RESULTS_BIDD_BPS_a0_40_4prcReal_profile2018.x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rro\Documents\1%20Works%20in%20Indonesia\41a%20LD%20Proyek%20berjalan\BI%20Institute%20-%20demographic%20dividend\Paper%203\Synthetic%20YL%20and%20C%20for%20old%20years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urro\Documents\1%20Works%20in%20Indonesia\41a%20LD%20Proyek%20berjalan\BI%20Institute%20-%20demographic%20dividend\Report\Results%20Dividends\RESULTS_BIDD_BPS_a0_40_4prcReal_Synth_and_2018.x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'Wirausaha (5)'!$A$4</c:f>
              <c:strCache>
                <c:ptCount val="1"/>
                <c:pt idx="0">
                  <c:v>1948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(5)'!$B$4:$AZ$4</c:f>
              <c:numCache>
                <c:formatCode>General</c:formatCode>
                <c:ptCount val="51"/>
                <c:pt idx="37">
                  <c:v>0.45703709999999997</c:v>
                </c:pt>
                <c:pt idx="38">
                  <c:v>0.44584770000000001</c:v>
                </c:pt>
                <c:pt idx="39">
                  <c:v>0.43900709999999998</c:v>
                </c:pt>
                <c:pt idx="40">
                  <c:v>0.43019459999999998</c:v>
                </c:pt>
                <c:pt idx="41">
                  <c:v>0.43786930000000002</c:v>
                </c:pt>
                <c:pt idx="42">
                  <c:v>0.43693589999999999</c:v>
                </c:pt>
                <c:pt idx="43">
                  <c:v>0.42213669999999998</c:v>
                </c:pt>
                <c:pt idx="44">
                  <c:v>0.42156769999999999</c:v>
                </c:pt>
                <c:pt idx="45">
                  <c:v>0.40243990000000002</c:v>
                </c:pt>
                <c:pt idx="46">
                  <c:v>0.4226395</c:v>
                </c:pt>
                <c:pt idx="47">
                  <c:v>0.41571659999999999</c:v>
                </c:pt>
                <c:pt idx="48">
                  <c:v>0.39871269999999998</c:v>
                </c:pt>
                <c:pt idx="49">
                  <c:v>0.40531109999999998</c:v>
                </c:pt>
                <c:pt idx="50">
                  <c:v>0.36982959999999998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E7-4B17-B176-C3151549FC40}"/>
            </c:ext>
          </c:extLst>
        </c:ser>
        <c:ser>
          <c:idx val="3"/>
          <c:order val="1"/>
          <c:tx>
            <c:strRef>
              <c:f>'Wirausaha (5)'!$A$5</c:f>
              <c:strCache>
                <c:ptCount val="1"/>
                <c:pt idx="0">
                  <c:v>1953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(5)'!$B$5:$AZ$5</c:f>
              <c:numCache>
                <c:formatCode>General</c:formatCode>
                <c:ptCount val="51"/>
                <c:pt idx="32">
                  <c:v>0.44210529999999998</c:v>
                </c:pt>
                <c:pt idx="33">
                  <c:v>0.43198799999999998</c:v>
                </c:pt>
                <c:pt idx="34">
                  <c:v>0.43337239999999999</c:v>
                </c:pt>
                <c:pt idx="35">
                  <c:v>0.42613570000000001</c:v>
                </c:pt>
                <c:pt idx="36">
                  <c:v>0.43138070000000001</c:v>
                </c:pt>
                <c:pt idx="37">
                  <c:v>0.43636180000000002</c:v>
                </c:pt>
                <c:pt idx="38">
                  <c:v>0.42737809999999998</c:v>
                </c:pt>
                <c:pt idx="39">
                  <c:v>0.42293900000000001</c:v>
                </c:pt>
                <c:pt idx="40">
                  <c:v>0.41611870000000001</c:v>
                </c:pt>
                <c:pt idx="41">
                  <c:v>0.42406260000000001</c:v>
                </c:pt>
                <c:pt idx="42">
                  <c:v>0.4246202</c:v>
                </c:pt>
                <c:pt idx="43">
                  <c:v>0.41159230000000002</c:v>
                </c:pt>
                <c:pt idx="44">
                  <c:v>0.41179650000000001</c:v>
                </c:pt>
                <c:pt idx="45">
                  <c:v>0.39334649999999999</c:v>
                </c:pt>
                <c:pt idx="46">
                  <c:v>0.41474689999999997</c:v>
                </c:pt>
                <c:pt idx="47">
                  <c:v>0.40741460000000002</c:v>
                </c:pt>
                <c:pt idx="48">
                  <c:v>0.39035959999999997</c:v>
                </c:pt>
                <c:pt idx="49">
                  <c:v>0.3969742</c:v>
                </c:pt>
                <c:pt idx="50">
                  <c:v>0.36256650000000001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E7-4B17-B176-C3151549FC40}"/>
            </c:ext>
          </c:extLst>
        </c:ser>
        <c:ser>
          <c:idx val="4"/>
          <c:order val="2"/>
          <c:tx>
            <c:strRef>
              <c:f>'Wirausaha (5)'!$A$6</c:f>
              <c:strCache>
                <c:ptCount val="1"/>
                <c:pt idx="0">
                  <c:v>1958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(5)'!$B$6:$AZ$6</c:f>
              <c:numCache>
                <c:formatCode>General</c:formatCode>
                <c:ptCount val="51"/>
                <c:pt idx="27">
                  <c:v>0.42778850000000002</c:v>
                </c:pt>
                <c:pt idx="28">
                  <c:v>0.42094860000000001</c:v>
                </c:pt>
                <c:pt idx="29">
                  <c:v>0.41517159999999997</c:v>
                </c:pt>
                <c:pt idx="30">
                  <c:v>0.41794219999999999</c:v>
                </c:pt>
                <c:pt idx="31">
                  <c:v>0.41605009999999998</c:v>
                </c:pt>
                <c:pt idx="32">
                  <c:v>0.40694180000000002</c:v>
                </c:pt>
                <c:pt idx="33">
                  <c:v>0.39911000000000002</c:v>
                </c:pt>
                <c:pt idx="34">
                  <c:v>0.40276240000000002</c:v>
                </c:pt>
                <c:pt idx="35">
                  <c:v>0.39756019999999997</c:v>
                </c:pt>
                <c:pt idx="36">
                  <c:v>0.40302909999999997</c:v>
                </c:pt>
                <c:pt idx="37">
                  <c:v>0.40938570000000002</c:v>
                </c:pt>
                <c:pt idx="38">
                  <c:v>0.40220860000000003</c:v>
                </c:pt>
                <c:pt idx="39">
                  <c:v>0.39861029999999997</c:v>
                </c:pt>
                <c:pt idx="40">
                  <c:v>0.3924511</c:v>
                </c:pt>
                <c:pt idx="41">
                  <c:v>0.40158090000000002</c:v>
                </c:pt>
                <c:pt idx="42">
                  <c:v>0.40168419999999999</c:v>
                </c:pt>
                <c:pt idx="43">
                  <c:v>0.38872089999999998</c:v>
                </c:pt>
                <c:pt idx="44">
                  <c:v>0.3889841</c:v>
                </c:pt>
                <c:pt idx="45">
                  <c:v>0.37170799999999998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8E7-4B17-B176-C3151549FC40}"/>
            </c:ext>
          </c:extLst>
        </c:ser>
        <c:ser>
          <c:idx val="5"/>
          <c:order val="3"/>
          <c:tx>
            <c:strRef>
              <c:f>'Wirausaha (5)'!$A$7</c:f>
              <c:strCache>
                <c:ptCount val="1"/>
                <c:pt idx="0">
                  <c:v>1963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(5)'!$B$7:$AZ$7</c:f>
              <c:numCache>
                <c:formatCode>General</c:formatCode>
                <c:ptCount val="51"/>
                <c:pt idx="22">
                  <c:v>0.38073249999999997</c:v>
                </c:pt>
                <c:pt idx="23">
                  <c:v>0.37819029999999998</c:v>
                </c:pt>
                <c:pt idx="24">
                  <c:v>0.3772221</c:v>
                </c:pt>
                <c:pt idx="25">
                  <c:v>0.38222200000000001</c:v>
                </c:pt>
                <c:pt idx="26">
                  <c:v>0.3883684</c:v>
                </c:pt>
                <c:pt idx="27">
                  <c:v>0.3848724</c:v>
                </c:pt>
                <c:pt idx="28">
                  <c:v>0.38028260000000003</c:v>
                </c:pt>
                <c:pt idx="29">
                  <c:v>0.37694680000000003</c:v>
                </c:pt>
                <c:pt idx="30">
                  <c:v>0.38148019999999999</c:v>
                </c:pt>
                <c:pt idx="31">
                  <c:v>0.37996730000000001</c:v>
                </c:pt>
                <c:pt idx="32">
                  <c:v>0.37256590000000001</c:v>
                </c:pt>
                <c:pt idx="33">
                  <c:v>0.3665776</c:v>
                </c:pt>
                <c:pt idx="34">
                  <c:v>0.37085630000000003</c:v>
                </c:pt>
                <c:pt idx="35">
                  <c:v>0.36633490000000002</c:v>
                </c:pt>
                <c:pt idx="36">
                  <c:v>0.37293120000000002</c:v>
                </c:pt>
                <c:pt idx="37">
                  <c:v>0.37867859999999998</c:v>
                </c:pt>
                <c:pt idx="38">
                  <c:v>0.37154039999999999</c:v>
                </c:pt>
                <c:pt idx="39">
                  <c:v>0.36810900000000002</c:v>
                </c:pt>
                <c:pt idx="40">
                  <c:v>0.36292560000000001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8E7-4B17-B176-C3151549FC40}"/>
            </c:ext>
          </c:extLst>
        </c:ser>
        <c:ser>
          <c:idx val="6"/>
          <c:order val="4"/>
          <c:tx>
            <c:strRef>
              <c:f>'Wirausaha (5)'!$A$8</c:f>
              <c:strCache>
                <c:ptCount val="1"/>
                <c:pt idx="0">
                  <c:v>1968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(5)'!$B$8:$AZ$8</c:f>
              <c:numCache>
                <c:formatCode>General</c:formatCode>
                <c:ptCount val="51"/>
                <c:pt idx="17">
                  <c:v>0.33509090000000002</c:v>
                </c:pt>
                <c:pt idx="18">
                  <c:v>0.34085270000000001</c:v>
                </c:pt>
                <c:pt idx="19">
                  <c:v>0.34051979999999998</c:v>
                </c:pt>
                <c:pt idx="20">
                  <c:v>0.35079050000000001</c:v>
                </c:pt>
                <c:pt idx="21">
                  <c:v>0.35341270000000002</c:v>
                </c:pt>
                <c:pt idx="22">
                  <c:v>0.35106759999999998</c:v>
                </c:pt>
                <c:pt idx="23">
                  <c:v>0.3505605</c:v>
                </c:pt>
                <c:pt idx="24">
                  <c:v>0.3518018</c:v>
                </c:pt>
                <c:pt idx="25">
                  <c:v>0.35846260000000002</c:v>
                </c:pt>
                <c:pt idx="26">
                  <c:v>0.36476900000000001</c:v>
                </c:pt>
                <c:pt idx="27">
                  <c:v>0.362763</c:v>
                </c:pt>
                <c:pt idx="28">
                  <c:v>0.35985980000000001</c:v>
                </c:pt>
                <c:pt idx="29">
                  <c:v>0.35732900000000001</c:v>
                </c:pt>
                <c:pt idx="30">
                  <c:v>0.36228199999999999</c:v>
                </c:pt>
                <c:pt idx="31">
                  <c:v>0.36207689999999998</c:v>
                </c:pt>
                <c:pt idx="32">
                  <c:v>0.35440050000000001</c:v>
                </c:pt>
                <c:pt idx="33">
                  <c:v>0.34838590000000003</c:v>
                </c:pt>
                <c:pt idx="34">
                  <c:v>0.35263080000000002</c:v>
                </c:pt>
                <c:pt idx="35">
                  <c:v>0.34898309999999999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8E7-4B17-B176-C3151549FC40}"/>
            </c:ext>
          </c:extLst>
        </c:ser>
        <c:ser>
          <c:idx val="7"/>
          <c:order val="5"/>
          <c:tx>
            <c:strRef>
              <c:f>'Wirausaha (5)'!$A$9</c:f>
              <c:strCache>
                <c:ptCount val="1"/>
                <c:pt idx="0">
                  <c:v>1973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(5)'!$B$9:$AZ$9</c:f>
              <c:numCache>
                <c:formatCode>General</c:formatCode>
                <c:ptCount val="51"/>
                <c:pt idx="12">
                  <c:v>0.25936009999999998</c:v>
                </c:pt>
                <c:pt idx="13">
                  <c:v>0.26883020000000002</c:v>
                </c:pt>
                <c:pt idx="14">
                  <c:v>0.27778429999999998</c:v>
                </c:pt>
                <c:pt idx="15">
                  <c:v>0.29189409999999999</c:v>
                </c:pt>
                <c:pt idx="16">
                  <c:v>0.30152259999999997</c:v>
                </c:pt>
                <c:pt idx="17">
                  <c:v>0.30509940000000002</c:v>
                </c:pt>
                <c:pt idx="18">
                  <c:v>0.31242439999999999</c:v>
                </c:pt>
                <c:pt idx="19">
                  <c:v>0.31416379999999999</c:v>
                </c:pt>
                <c:pt idx="20">
                  <c:v>0.32575349999999997</c:v>
                </c:pt>
                <c:pt idx="21">
                  <c:v>0.3285845</c:v>
                </c:pt>
                <c:pt idx="22">
                  <c:v>0.327658</c:v>
                </c:pt>
                <c:pt idx="23">
                  <c:v>0.32867740000000001</c:v>
                </c:pt>
                <c:pt idx="24">
                  <c:v>0.33058290000000001</c:v>
                </c:pt>
                <c:pt idx="25">
                  <c:v>0.33755279999999999</c:v>
                </c:pt>
                <c:pt idx="26">
                  <c:v>0.34493649999999998</c:v>
                </c:pt>
                <c:pt idx="27">
                  <c:v>0.34256340000000002</c:v>
                </c:pt>
                <c:pt idx="28">
                  <c:v>0.33958129999999997</c:v>
                </c:pt>
                <c:pt idx="29">
                  <c:v>0.33717710000000001</c:v>
                </c:pt>
                <c:pt idx="30">
                  <c:v>0.3427674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8E7-4B17-B176-C3151549FC40}"/>
            </c:ext>
          </c:extLst>
        </c:ser>
        <c:ser>
          <c:idx val="8"/>
          <c:order val="6"/>
          <c:tx>
            <c:strRef>
              <c:f>'Wirausaha (5)'!$A$10</c:f>
              <c:strCache>
                <c:ptCount val="1"/>
                <c:pt idx="0">
                  <c:v>1978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(5)'!$B$10:$AZ$10</c:f>
              <c:numCache>
                <c:formatCode>General</c:formatCode>
                <c:ptCount val="51"/>
                <c:pt idx="7">
                  <c:v>0.13797300000000001</c:v>
                </c:pt>
                <c:pt idx="8">
                  <c:v>0.1561409</c:v>
                </c:pt>
                <c:pt idx="9">
                  <c:v>0.171852</c:v>
                </c:pt>
                <c:pt idx="10">
                  <c:v>0.19684309999999999</c:v>
                </c:pt>
                <c:pt idx="11">
                  <c:v>0.20640030000000001</c:v>
                </c:pt>
                <c:pt idx="12">
                  <c:v>0.22277459999999999</c:v>
                </c:pt>
                <c:pt idx="13">
                  <c:v>0.23285349999999999</c:v>
                </c:pt>
                <c:pt idx="14">
                  <c:v>0.24275859999999999</c:v>
                </c:pt>
                <c:pt idx="15">
                  <c:v>0.25721759999999999</c:v>
                </c:pt>
                <c:pt idx="16">
                  <c:v>0.266399</c:v>
                </c:pt>
                <c:pt idx="17">
                  <c:v>0.2709184</c:v>
                </c:pt>
                <c:pt idx="18">
                  <c:v>0.27912690000000001</c:v>
                </c:pt>
                <c:pt idx="19">
                  <c:v>0.28139839999999999</c:v>
                </c:pt>
                <c:pt idx="20">
                  <c:v>0.2927592</c:v>
                </c:pt>
                <c:pt idx="21">
                  <c:v>0.29658129999999999</c:v>
                </c:pt>
                <c:pt idx="22">
                  <c:v>0.29531960000000002</c:v>
                </c:pt>
                <c:pt idx="23">
                  <c:v>0.29613919999999999</c:v>
                </c:pt>
                <c:pt idx="24">
                  <c:v>0.29799510000000001</c:v>
                </c:pt>
                <c:pt idx="25">
                  <c:v>0.30531360000000002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8E7-4B17-B176-C3151549FC40}"/>
            </c:ext>
          </c:extLst>
        </c:ser>
        <c:ser>
          <c:idx val="9"/>
          <c:order val="7"/>
          <c:tx>
            <c:strRef>
              <c:f>'Wirausaha (5)'!$A$11</c:f>
              <c:strCache>
                <c:ptCount val="1"/>
                <c:pt idx="0">
                  <c:v>1983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(5)'!$B$11:$AZ$11</c:f>
              <c:numCache>
                <c:formatCode>General</c:formatCode>
                <c:ptCount val="51"/>
                <c:pt idx="2">
                  <c:v>3.8831299999999999E-2</c:v>
                </c:pt>
                <c:pt idx="3">
                  <c:v>5.9359299999999997E-2</c:v>
                </c:pt>
                <c:pt idx="4">
                  <c:v>7.2654999999999997E-2</c:v>
                </c:pt>
                <c:pt idx="5">
                  <c:v>9.1345899999999994E-2</c:v>
                </c:pt>
                <c:pt idx="6">
                  <c:v>9.9611699999999997E-2</c:v>
                </c:pt>
                <c:pt idx="7">
                  <c:v>0.1144365</c:v>
                </c:pt>
                <c:pt idx="8">
                  <c:v>0.1309447</c:v>
                </c:pt>
                <c:pt idx="9">
                  <c:v>0.14574190000000001</c:v>
                </c:pt>
                <c:pt idx="10">
                  <c:v>0.1688046</c:v>
                </c:pt>
                <c:pt idx="11">
                  <c:v>0.1775003</c:v>
                </c:pt>
                <c:pt idx="12">
                  <c:v>0.19308169999999999</c:v>
                </c:pt>
                <c:pt idx="13">
                  <c:v>0.2032737</c:v>
                </c:pt>
                <c:pt idx="14">
                  <c:v>0.21280019999999999</c:v>
                </c:pt>
                <c:pt idx="15">
                  <c:v>0.2264004</c:v>
                </c:pt>
                <c:pt idx="16">
                  <c:v>0.2358246</c:v>
                </c:pt>
                <c:pt idx="17">
                  <c:v>0.23965710000000001</c:v>
                </c:pt>
                <c:pt idx="18">
                  <c:v>0.24711179999999999</c:v>
                </c:pt>
                <c:pt idx="19">
                  <c:v>0.24926219999999999</c:v>
                </c:pt>
                <c:pt idx="20">
                  <c:v>0.26045109999999999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8E7-4B17-B176-C3151549FC40}"/>
            </c:ext>
          </c:extLst>
        </c:ser>
        <c:ser>
          <c:idx val="10"/>
          <c:order val="8"/>
          <c:tx>
            <c:strRef>
              <c:f>'Wirausaha (5)'!$A$12</c:f>
              <c:strCache>
                <c:ptCount val="1"/>
                <c:pt idx="0">
                  <c:v>1988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(5)'!$B$12:$AZ$12</c:f>
              <c:numCache>
                <c:formatCode>General</c:formatCode>
                <c:ptCount val="51"/>
                <c:pt idx="0">
                  <c:v>1.5412199999999999E-2</c:v>
                </c:pt>
                <c:pt idx="1">
                  <c:v>2.1072799999999999E-2</c:v>
                </c:pt>
                <c:pt idx="2">
                  <c:v>3.2027300000000002E-2</c:v>
                </c:pt>
                <c:pt idx="3">
                  <c:v>4.9544299999999999E-2</c:v>
                </c:pt>
                <c:pt idx="4">
                  <c:v>6.1331999999999998E-2</c:v>
                </c:pt>
                <c:pt idx="5">
                  <c:v>7.7915600000000002E-2</c:v>
                </c:pt>
                <c:pt idx="6">
                  <c:v>8.5186300000000006E-2</c:v>
                </c:pt>
                <c:pt idx="7">
                  <c:v>9.8637000000000002E-2</c:v>
                </c:pt>
                <c:pt idx="8">
                  <c:v>0.1138465</c:v>
                </c:pt>
                <c:pt idx="9">
                  <c:v>0.1273463</c:v>
                </c:pt>
                <c:pt idx="10">
                  <c:v>0.14828569999999999</c:v>
                </c:pt>
                <c:pt idx="11">
                  <c:v>0.15685279999999999</c:v>
                </c:pt>
                <c:pt idx="12">
                  <c:v>0.1707361</c:v>
                </c:pt>
                <c:pt idx="13">
                  <c:v>0.17991019999999999</c:v>
                </c:pt>
                <c:pt idx="14">
                  <c:v>0.18864139999999999</c:v>
                </c:pt>
                <c:pt idx="15">
                  <c:v>0.2016405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8E7-4B17-B176-C3151549FC40}"/>
            </c:ext>
          </c:extLst>
        </c:ser>
        <c:ser>
          <c:idx val="11"/>
          <c:order val="9"/>
          <c:tx>
            <c:strRef>
              <c:f>'Wirausaha (5)'!$A$13</c:f>
              <c:strCache>
                <c:ptCount val="1"/>
                <c:pt idx="0">
                  <c:v>1993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(5)'!$B$13:$AZ$13</c:f>
              <c:numCache>
                <c:formatCode>General</c:formatCode>
                <c:ptCount val="51"/>
                <c:pt idx="0">
                  <c:v>1.1387100000000001E-2</c:v>
                </c:pt>
                <c:pt idx="1">
                  <c:v>1.5613800000000001E-2</c:v>
                </c:pt>
                <c:pt idx="2">
                  <c:v>2.3941E-2</c:v>
                </c:pt>
                <c:pt idx="3">
                  <c:v>3.7451499999999999E-2</c:v>
                </c:pt>
                <c:pt idx="4">
                  <c:v>4.6643900000000002E-2</c:v>
                </c:pt>
                <c:pt idx="5">
                  <c:v>5.9633499999999999E-2</c:v>
                </c:pt>
                <c:pt idx="6">
                  <c:v>6.5657400000000005E-2</c:v>
                </c:pt>
                <c:pt idx="7">
                  <c:v>7.6151200000000002E-2</c:v>
                </c:pt>
                <c:pt idx="8">
                  <c:v>8.8177500000000006E-2</c:v>
                </c:pt>
                <c:pt idx="9">
                  <c:v>9.8997100000000005E-2</c:v>
                </c:pt>
                <c:pt idx="10">
                  <c:v>0.1162441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8E7-4B17-B176-C3151549FC40}"/>
            </c:ext>
          </c:extLst>
        </c:ser>
        <c:ser>
          <c:idx val="12"/>
          <c:order val="10"/>
          <c:tx>
            <c:strRef>
              <c:f>'Wirausaha (5)'!$A$14</c:f>
              <c:strCache>
                <c:ptCount val="1"/>
                <c:pt idx="0">
                  <c:v>1998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(5)'!$B$14:$AZ$14</c:f>
              <c:numCache>
                <c:formatCode>General</c:formatCode>
                <c:ptCount val="51"/>
                <c:pt idx="0">
                  <c:v>8.9292999999999994E-3</c:v>
                </c:pt>
                <c:pt idx="1">
                  <c:v>1.23222E-2</c:v>
                </c:pt>
                <c:pt idx="2">
                  <c:v>1.8893299999999998E-2</c:v>
                </c:pt>
                <c:pt idx="3">
                  <c:v>2.96219E-2</c:v>
                </c:pt>
                <c:pt idx="4">
                  <c:v>3.69757E-2</c:v>
                </c:pt>
                <c:pt idx="5">
                  <c:v>4.7561100000000002E-2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8E7-4B17-B176-C3151549FC40}"/>
            </c:ext>
          </c:extLst>
        </c:ser>
        <c:ser>
          <c:idx val="13"/>
          <c:order val="11"/>
          <c:tx>
            <c:strRef>
              <c:f>'Wirausaha (5)'!$A$15</c:f>
              <c:strCache>
                <c:ptCount val="1"/>
                <c:pt idx="0">
                  <c:v>2003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cat>
            <c:numRef>
              <c:f>'Wirausaha (5)'!$B$1:$AZ$1</c:f>
              <c:numCache>
                <c:formatCode>General</c:formatCode>
                <c:ptCount val="51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  <c:pt idx="35">
                  <c:v>50</c:v>
                </c:pt>
                <c:pt idx="36">
                  <c:v>51</c:v>
                </c:pt>
                <c:pt idx="37">
                  <c:v>52</c:v>
                </c:pt>
                <c:pt idx="38">
                  <c:v>53</c:v>
                </c:pt>
                <c:pt idx="39">
                  <c:v>54</c:v>
                </c:pt>
                <c:pt idx="40">
                  <c:v>55</c:v>
                </c:pt>
                <c:pt idx="41">
                  <c:v>56</c:v>
                </c:pt>
                <c:pt idx="42">
                  <c:v>57</c:v>
                </c:pt>
                <c:pt idx="43">
                  <c:v>58</c:v>
                </c:pt>
                <c:pt idx="44">
                  <c:v>59</c:v>
                </c:pt>
                <c:pt idx="45">
                  <c:v>60</c:v>
                </c:pt>
                <c:pt idx="46">
                  <c:v>61</c:v>
                </c:pt>
                <c:pt idx="47">
                  <c:v>62</c:v>
                </c:pt>
                <c:pt idx="48">
                  <c:v>63</c:v>
                </c:pt>
                <c:pt idx="49">
                  <c:v>64</c:v>
                </c:pt>
                <c:pt idx="50">
                  <c:v>65</c:v>
                </c:pt>
              </c:numCache>
            </c:numRef>
          </c:cat>
          <c:val>
            <c:numRef>
              <c:f>'Wirausaha (5)'!$B$15:$AZ$15</c:f>
              <c:numCache>
                <c:formatCode>General</c:formatCode>
                <c:ptCount val="51"/>
                <c:pt idx="0">
                  <c:v>4.4733000000000004E-3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8E7-4B17-B176-C3151549F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1560880"/>
        <c:axId val="341560224"/>
      </c:lineChart>
      <c:catAx>
        <c:axId val="3415608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6022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341560224"/>
        <c:scaling>
          <c:orientation val="minMax"/>
        </c:scaling>
        <c:delete val="0"/>
        <c:axPos val="l"/>
        <c:numFmt formatCode="#,##0.00" sourceLinked="0"/>
        <c:majorTickMark val="in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56088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RESULTS_BIDD_BPS_a0_40_4prcReal!$A$2</c:f>
              <c:strCache>
                <c:ptCount val="1"/>
                <c:pt idx="0">
                  <c:v>2nd Div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RESULTS_BIDD_BPS_a0_40_4prcReal!$B$1:$AF$1</c:f>
              <c:numCache>
                <c:formatCode>General</c:formatCode>
                <c:ptCount val="3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</c:numCache>
            </c:numRef>
          </c:cat>
          <c:val>
            <c:numRef>
              <c:f>RESULTS_BIDD_BPS_a0_40_4prcReal!$B$2:$AF$2</c:f>
              <c:numCache>
                <c:formatCode>General</c:formatCode>
                <c:ptCount val="31"/>
                <c:pt idx="0">
                  <c:v>-1.7350000000000001</c:v>
                </c:pt>
                <c:pt idx="1">
                  <c:v>-1.833</c:v>
                </c:pt>
                <c:pt idx="2">
                  <c:v>-1.905</c:v>
                </c:pt>
                <c:pt idx="3">
                  <c:v>-1.9410000000000001</c:v>
                </c:pt>
                <c:pt idx="4">
                  <c:v>-1.9510000000000001</c:v>
                </c:pt>
                <c:pt idx="5">
                  <c:v>-2.0070000000000001</c:v>
                </c:pt>
                <c:pt idx="6">
                  <c:v>-1.9950000000000001</c:v>
                </c:pt>
                <c:pt idx="7">
                  <c:v>-2.0019999999999998</c:v>
                </c:pt>
                <c:pt idx="8">
                  <c:v>-2.0150000000000001</c:v>
                </c:pt>
                <c:pt idx="9">
                  <c:v>-2.0390000000000001</c:v>
                </c:pt>
                <c:pt idx="10">
                  <c:v>-2.165</c:v>
                </c:pt>
                <c:pt idx="11">
                  <c:v>-2.181</c:v>
                </c:pt>
                <c:pt idx="12">
                  <c:v>-2.1779999999999999</c:v>
                </c:pt>
                <c:pt idx="13">
                  <c:v>-2.141</c:v>
                </c:pt>
                <c:pt idx="14">
                  <c:v>-2.077</c:v>
                </c:pt>
                <c:pt idx="15">
                  <c:v>-1.8660000000000001</c:v>
                </c:pt>
                <c:pt idx="16">
                  <c:v>-1.7350000000000001</c:v>
                </c:pt>
                <c:pt idx="17">
                  <c:v>-1.589</c:v>
                </c:pt>
                <c:pt idx="18">
                  <c:v>-1.4339999999999999</c:v>
                </c:pt>
                <c:pt idx="19">
                  <c:v>-1.2829999999999999</c:v>
                </c:pt>
                <c:pt idx="20">
                  <c:v>-0.72499999999999998</c:v>
                </c:pt>
                <c:pt idx="21">
                  <c:v>-0.58599999999999997</c:v>
                </c:pt>
                <c:pt idx="22">
                  <c:v>-0.45800000000000002</c:v>
                </c:pt>
                <c:pt idx="23">
                  <c:v>-0.34599999999999997</c:v>
                </c:pt>
                <c:pt idx="24">
                  <c:v>-0.253</c:v>
                </c:pt>
                <c:pt idx="25">
                  <c:v>6.9000000000000006E-2</c:v>
                </c:pt>
                <c:pt idx="26">
                  <c:v>7.8E-2</c:v>
                </c:pt>
                <c:pt idx="27">
                  <c:v>7.9000000000000001E-2</c:v>
                </c:pt>
                <c:pt idx="28">
                  <c:v>7.5999999999999998E-2</c:v>
                </c:pt>
                <c:pt idx="29">
                  <c:v>7.1999999999999995E-2</c:v>
                </c:pt>
                <c:pt idx="30">
                  <c:v>0.14099999999999999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15-4C0B-AA72-284B93374A08}"/>
            </c:ext>
          </c:extLst>
        </c:ser>
        <c:ser>
          <c:idx val="1"/>
          <c:order val="1"/>
          <c:tx>
            <c:strRef>
              <c:f>RESULTS_BIDD_BPS_a0_40_4prcReal!$A$3</c:f>
              <c:strCache>
                <c:ptCount val="1"/>
                <c:pt idx="0">
                  <c:v>1st Div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RESULTS_BIDD_BPS_a0_40_4prcReal!$B$1:$AF$1</c:f>
              <c:numCache>
                <c:formatCode>General</c:formatCode>
                <c:ptCount val="3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</c:numCache>
            </c:numRef>
          </c:cat>
          <c:val>
            <c:numRef>
              <c:f>RESULTS_BIDD_BPS_a0_40_4prcReal!$B$3:$AF$3</c:f>
              <c:numCache>
                <c:formatCode>General</c:formatCode>
                <c:ptCount val="31"/>
                <c:pt idx="0">
                  <c:v>0.25</c:v>
                </c:pt>
                <c:pt idx="1">
                  <c:v>0.22</c:v>
                </c:pt>
                <c:pt idx="2">
                  <c:v>0.19</c:v>
                </c:pt>
                <c:pt idx="3">
                  <c:v>0.17</c:v>
                </c:pt>
                <c:pt idx="4">
                  <c:v>0.14000000000000001</c:v>
                </c:pt>
                <c:pt idx="5">
                  <c:v>0.13</c:v>
                </c:pt>
                <c:pt idx="6">
                  <c:v>0.1</c:v>
                </c:pt>
                <c:pt idx="7">
                  <c:v>7.0000000000000007E-2</c:v>
                </c:pt>
                <c:pt idx="8">
                  <c:v>0.05</c:v>
                </c:pt>
                <c:pt idx="9">
                  <c:v>0.02</c:v>
                </c:pt>
                <c:pt idx="10">
                  <c:v>0.01</c:v>
                </c:pt>
                <c:pt idx="11">
                  <c:v>-0.01</c:v>
                </c:pt>
                <c:pt idx="12">
                  <c:v>-0.03</c:v>
                </c:pt>
                <c:pt idx="13">
                  <c:v>-0.05</c:v>
                </c:pt>
                <c:pt idx="14">
                  <c:v>-0.06</c:v>
                </c:pt>
                <c:pt idx="15">
                  <c:v>-0.09</c:v>
                </c:pt>
                <c:pt idx="16">
                  <c:v>-0.1</c:v>
                </c:pt>
                <c:pt idx="17">
                  <c:v>-0.12</c:v>
                </c:pt>
                <c:pt idx="18">
                  <c:v>-0.13</c:v>
                </c:pt>
                <c:pt idx="19">
                  <c:v>-0.14000000000000001</c:v>
                </c:pt>
                <c:pt idx="20">
                  <c:v>-0.19</c:v>
                </c:pt>
                <c:pt idx="21">
                  <c:v>-0.2</c:v>
                </c:pt>
                <c:pt idx="22">
                  <c:v>-0.2</c:v>
                </c:pt>
                <c:pt idx="23">
                  <c:v>-0.21</c:v>
                </c:pt>
                <c:pt idx="24">
                  <c:v>-0.21</c:v>
                </c:pt>
                <c:pt idx="25">
                  <c:v>-0.24</c:v>
                </c:pt>
                <c:pt idx="26">
                  <c:v>-0.23</c:v>
                </c:pt>
                <c:pt idx="27">
                  <c:v>-0.22</c:v>
                </c:pt>
                <c:pt idx="28">
                  <c:v>-0.21</c:v>
                </c:pt>
                <c:pt idx="29">
                  <c:v>-0.2</c:v>
                </c:pt>
                <c:pt idx="30">
                  <c:v>-0.2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15-4C0B-AA72-284B93374A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2946904"/>
        <c:axId val="402947232"/>
      </c:lineChart>
      <c:catAx>
        <c:axId val="402946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947232"/>
        <c:crosses val="autoZero"/>
        <c:auto val="1"/>
        <c:lblAlgn val="ctr"/>
        <c:lblOffset val="100"/>
        <c:tickLblSkip val="5"/>
        <c:noMultiLvlLbl val="0"/>
      </c:catAx>
      <c:valAx>
        <c:axId val="402947232"/>
        <c:scaling>
          <c:orientation val="minMax"/>
          <c:max val="1"/>
          <c:min val="-1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94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Synt_YL!$O$1</c:f>
              <c:strCache>
                <c:ptCount val="1"/>
                <c:pt idx="0">
                  <c:v>Synth_CL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Synt_YL!$A$2:$A$92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Synt_YL!$O$2:$O$92</c:f>
              <c:numCache>
                <c:formatCode>General</c:formatCode>
                <c:ptCount val="91"/>
                <c:pt idx="0">
                  <c:v>0.27963863603035499</c:v>
                </c:pt>
                <c:pt idx="1">
                  <c:v>0.29192570745075636</c:v>
                </c:pt>
                <c:pt idx="2">
                  <c:v>0.30421277894582255</c:v>
                </c:pt>
                <c:pt idx="3">
                  <c:v>0.31642351340010233</c:v>
                </c:pt>
                <c:pt idx="4">
                  <c:v>0.32856450812480092</c:v>
                </c:pt>
                <c:pt idx="5">
                  <c:v>0.34815174014788897</c:v>
                </c:pt>
                <c:pt idx="6">
                  <c:v>0.4075607206330229</c:v>
                </c:pt>
                <c:pt idx="7">
                  <c:v>0.49628760989746101</c:v>
                </c:pt>
                <c:pt idx="8">
                  <c:v>0.52200424779379995</c:v>
                </c:pt>
                <c:pt idx="9">
                  <c:v>0.53737624161535524</c:v>
                </c:pt>
                <c:pt idx="10">
                  <c:v>0.56069308958528064</c:v>
                </c:pt>
                <c:pt idx="11">
                  <c:v>0.57715826949883609</c:v>
                </c:pt>
                <c:pt idx="12">
                  <c:v>0.59752227785371426</c:v>
                </c:pt>
                <c:pt idx="13">
                  <c:v>0.61817724391714002</c:v>
                </c:pt>
                <c:pt idx="14">
                  <c:v>0.6266048167536401</c:v>
                </c:pt>
                <c:pt idx="15">
                  <c:v>0.65102589785298515</c:v>
                </c:pt>
                <c:pt idx="16">
                  <c:v>0.6609375235963022</c:v>
                </c:pt>
                <c:pt idx="17">
                  <c:v>0.66432805220231239</c:v>
                </c:pt>
                <c:pt idx="18">
                  <c:v>0.65244286894943992</c:v>
                </c:pt>
                <c:pt idx="19">
                  <c:v>0.63916210018021979</c:v>
                </c:pt>
                <c:pt idx="20">
                  <c:v>0.65136329851492147</c:v>
                </c:pt>
                <c:pt idx="21">
                  <c:v>0.67500437350519504</c:v>
                </c:pt>
                <c:pt idx="22">
                  <c:v>0.66923327445100567</c:v>
                </c:pt>
                <c:pt idx="23">
                  <c:v>0.67419475546718233</c:v>
                </c:pt>
                <c:pt idx="24">
                  <c:v>0.67959998699058577</c:v>
                </c:pt>
                <c:pt idx="25">
                  <c:v>0.68744421047160642</c:v>
                </c:pt>
                <c:pt idx="26">
                  <c:v>0.69629318707465249</c:v>
                </c:pt>
                <c:pt idx="27">
                  <c:v>0.70471132279716153</c:v>
                </c:pt>
                <c:pt idx="28">
                  <c:v>0.70849929604166839</c:v>
                </c:pt>
                <c:pt idx="29">
                  <c:v>0.7158866795958212</c:v>
                </c:pt>
                <c:pt idx="30">
                  <c:v>0.71748049027553462</c:v>
                </c:pt>
                <c:pt idx="31">
                  <c:v>0.71613613193730397</c:v>
                </c:pt>
                <c:pt idx="32">
                  <c:v>0.71647337520574317</c:v>
                </c:pt>
                <c:pt idx="33">
                  <c:v>0.71419626529727476</c:v>
                </c:pt>
                <c:pt idx="34">
                  <c:v>0.71329905665808979</c:v>
                </c:pt>
                <c:pt idx="35">
                  <c:v>0.71021942799457927</c:v>
                </c:pt>
                <c:pt idx="36">
                  <c:v>0.70656801220045229</c:v>
                </c:pt>
                <c:pt idx="37">
                  <c:v>0.70321385127339364</c:v>
                </c:pt>
                <c:pt idx="38">
                  <c:v>0.70138899358494144</c:v>
                </c:pt>
                <c:pt idx="39">
                  <c:v>0.69807077265659134</c:v>
                </c:pt>
                <c:pt idx="40">
                  <c:v>0.69766394242284757</c:v>
                </c:pt>
                <c:pt idx="41">
                  <c:v>0.69602719266167967</c:v>
                </c:pt>
                <c:pt idx="42">
                  <c:v>0.69314156365385549</c:v>
                </c:pt>
                <c:pt idx="43">
                  <c:v>0.68961115015856422</c:v>
                </c:pt>
                <c:pt idx="44">
                  <c:v>0.68652180043065003</c:v>
                </c:pt>
                <c:pt idx="45">
                  <c:v>0.68309530464792712</c:v>
                </c:pt>
                <c:pt idx="46">
                  <c:v>0.68159152095800457</c:v>
                </c:pt>
                <c:pt idx="47">
                  <c:v>0.67886859680594158</c:v>
                </c:pt>
                <c:pt idx="48">
                  <c:v>0.67731759439487116</c:v>
                </c:pt>
                <c:pt idx="49">
                  <c:v>0.67531949223553767</c:v>
                </c:pt>
                <c:pt idx="50">
                  <c:v>0.67733905068258826</c:v>
                </c:pt>
                <c:pt idx="51">
                  <c:v>0.67372638265873652</c:v>
                </c:pt>
                <c:pt idx="52">
                  <c:v>0.67043542126866174</c:v>
                </c:pt>
                <c:pt idx="53">
                  <c:v>0.66672756743675421</c:v>
                </c:pt>
                <c:pt idx="54">
                  <c:v>0.66331828414118155</c:v>
                </c:pt>
                <c:pt idx="55">
                  <c:v>0.65923692008476198</c:v>
                </c:pt>
                <c:pt idx="56">
                  <c:v>0.65797412995581928</c:v>
                </c:pt>
                <c:pt idx="57">
                  <c:v>0.65441887942320964</c:v>
                </c:pt>
                <c:pt idx="58">
                  <c:v>0.64741682419486202</c:v>
                </c:pt>
                <c:pt idx="59">
                  <c:v>0.63981394340764541</c:v>
                </c:pt>
                <c:pt idx="60">
                  <c:v>0.63521806351808108</c:v>
                </c:pt>
                <c:pt idx="61">
                  <c:v>0.63200868086503792</c:v>
                </c:pt>
                <c:pt idx="62">
                  <c:v>0.62781568338010341</c:v>
                </c:pt>
                <c:pt idx="63">
                  <c:v>0.62178648639248191</c:v>
                </c:pt>
                <c:pt idx="64">
                  <c:v>0.61750354375042893</c:v>
                </c:pt>
                <c:pt idx="65">
                  <c:v>0.61038678166447458</c:v>
                </c:pt>
                <c:pt idx="66">
                  <c:v>0.605631119599915</c:v>
                </c:pt>
                <c:pt idx="67">
                  <c:v>0.60078372161654936</c:v>
                </c:pt>
                <c:pt idx="68">
                  <c:v>0.59570574835694745</c:v>
                </c:pt>
                <c:pt idx="69">
                  <c:v>0.59365523752295979</c:v>
                </c:pt>
                <c:pt idx="70">
                  <c:v>0.59006736494810696</c:v>
                </c:pt>
                <c:pt idx="71">
                  <c:v>0.58728525441991486</c:v>
                </c:pt>
                <c:pt idx="72">
                  <c:v>0.58386397554470804</c:v>
                </c:pt>
                <c:pt idx="73">
                  <c:v>0.57813307873201103</c:v>
                </c:pt>
                <c:pt idx="74">
                  <c:v>0.57540320850924342</c:v>
                </c:pt>
                <c:pt idx="75">
                  <c:v>0.57101323925972791</c:v>
                </c:pt>
                <c:pt idx="76">
                  <c:v>0.56620996312365623</c:v>
                </c:pt>
                <c:pt idx="77">
                  <c:v>0.56440986489574685</c:v>
                </c:pt>
                <c:pt idx="78">
                  <c:v>0.5622000981246047</c:v>
                </c:pt>
                <c:pt idx="79">
                  <c:v>0.56420077308523187</c:v>
                </c:pt>
                <c:pt idx="80">
                  <c:v>0.56310092584358262</c:v>
                </c:pt>
                <c:pt idx="81">
                  <c:v>0.56015705161002405</c:v>
                </c:pt>
                <c:pt idx="82">
                  <c:v>0.55991579664741498</c:v>
                </c:pt>
                <c:pt idx="83">
                  <c:v>0.56047269642887776</c:v>
                </c:pt>
                <c:pt idx="84">
                  <c:v>0.56101712777823098</c:v>
                </c:pt>
                <c:pt idx="85">
                  <c:v>0.56057038179201246</c:v>
                </c:pt>
                <c:pt idx="86">
                  <c:v>0.55882937504121188</c:v>
                </c:pt>
                <c:pt idx="87">
                  <c:v>0.55824113110636042</c:v>
                </c:pt>
                <c:pt idx="88">
                  <c:v>0.55744485664712751</c:v>
                </c:pt>
                <c:pt idx="89">
                  <c:v>0.55625250212413913</c:v>
                </c:pt>
                <c:pt idx="90">
                  <c:v>0.55500260250768552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D6-41DD-9646-E515F399E0A7}"/>
            </c:ext>
          </c:extLst>
        </c:ser>
        <c:ser>
          <c:idx val="1"/>
          <c:order val="1"/>
          <c:tx>
            <c:strRef>
              <c:f>Synt_YL!$F$1</c:f>
              <c:strCache>
                <c:ptCount val="1"/>
                <c:pt idx="0">
                  <c:v>Synth_YL</c:v>
                </c:pt>
              </c:strCache>
            </c:strRef>
          </c:tx>
          <c:spPr>
            <a:ln w="28575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Synt_YL!$A$2:$A$92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Synt_YL!$F$2:$F$87</c:f>
              <c:numCache>
                <c:formatCode>General</c:formatCode>
                <c:ptCount val="8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2.4000000000000002E-3</c:v>
                </c:pt>
                <c:pt idx="11">
                  <c:v>4.0000000000000001E-3</c:v>
                </c:pt>
                <c:pt idx="12">
                  <c:v>8.0000000000000002E-3</c:v>
                </c:pt>
                <c:pt idx="13">
                  <c:v>1.3600000000000001E-2</c:v>
                </c:pt>
                <c:pt idx="14">
                  <c:v>2.4800000000000003E-2</c:v>
                </c:pt>
                <c:pt idx="15">
                  <c:v>4.4800000000000006E-2</c:v>
                </c:pt>
                <c:pt idx="16">
                  <c:v>7.5200000000000003E-2</c:v>
                </c:pt>
                <c:pt idx="17">
                  <c:v>0.11599999999999999</c:v>
                </c:pt>
                <c:pt idx="18">
                  <c:v>0.16639999999999999</c:v>
                </c:pt>
                <c:pt idx="19">
                  <c:v>0.22400000000000003</c:v>
                </c:pt>
                <c:pt idx="20">
                  <c:v>0.28239999999999998</c:v>
                </c:pt>
                <c:pt idx="21">
                  <c:v>0.36209999999999998</c:v>
                </c:pt>
                <c:pt idx="22">
                  <c:v>0.42075000000000001</c:v>
                </c:pt>
                <c:pt idx="23">
                  <c:v>0.47600000000000003</c:v>
                </c:pt>
                <c:pt idx="24">
                  <c:v>0.52615000000000001</c:v>
                </c:pt>
                <c:pt idx="25">
                  <c:v>0.58551000000000009</c:v>
                </c:pt>
                <c:pt idx="26">
                  <c:v>0.64529999999999998</c:v>
                </c:pt>
                <c:pt idx="27">
                  <c:v>0.67769999999999997</c:v>
                </c:pt>
                <c:pt idx="28">
                  <c:v>0.70469999999999999</c:v>
                </c:pt>
                <c:pt idx="29">
                  <c:v>0.74152000000000007</c:v>
                </c:pt>
                <c:pt idx="30">
                  <c:v>0.79391999999999996</c:v>
                </c:pt>
                <c:pt idx="31">
                  <c:v>0.83887999999999996</c:v>
                </c:pt>
                <c:pt idx="32">
                  <c:v>0.871</c:v>
                </c:pt>
                <c:pt idx="33">
                  <c:v>0.91290000000000004</c:v>
                </c:pt>
                <c:pt idx="34">
                  <c:v>0.95472000000000012</c:v>
                </c:pt>
                <c:pt idx="35">
                  <c:v>0.99534</c:v>
                </c:pt>
                <c:pt idx="36">
                  <c:v>1.0314000000000001</c:v>
                </c:pt>
                <c:pt idx="37">
                  <c:v>1.04976</c:v>
                </c:pt>
                <c:pt idx="38">
                  <c:v>1.06596</c:v>
                </c:pt>
                <c:pt idx="39">
                  <c:v>1.06596</c:v>
                </c:pt>
                <c:pt idx="40">
                  <c:v>1.0549999999999999</c:v>
                </c:pt>
                <c:pt idx="41">
                  <c:v>1.05</c:v>
                </c:pt>
                <c:pt idx="42">
                  <c:v>1.0449999999999999</c:v>
                </c:pt>
                <c:pt idx="43">
                  <c:v>1.04</c:v>
                </c:pt>
                <c:pt idx="44">
                  <c:v>1.03</c:v>
                </c:pt>
                <c:pt idx="45">
                  <c:v>1.0013234049143278</c:v>
                </c:pt>
                <c:pt idx="46">
                  <c:v>0.98935107621681584</c:v>
                </c:pt>
                <c:pt idx="47">
                  <c:v>0.97565765206370081</c:v>
                </c:pt>
                <c:pt idx="48">
                  <c:v>0.94371419853071525</c:v>
                </c:pt>
                <c:pt idx="49">
                  <c:v>0.89971099760817497</c:v>
                </c:pt>
                <c:pt idx="50">
                  <c:v>0.86316709734641928</c:v>
                </c:pt>
                <c:pt idx="51">
                  <c:v>0.8256659245844904</c:v>
                </c:pt>
                <c:pt idx="52">
                  <c:v>0.80102972421811192</c:v>
                </c:pt>
                <c:pt idx="53">
                  <c:v>0.76456310010800821</c:v>
                </c:pt>
                <c:pt idx="54">
                  <c:v>0.73532361323365181</c:v>
                </c:pt>
                <c:pt idx="55">
                  <c:v>0.68448098690035408</c:v>
                </c:pt>
                <c:pt idx="56">
                  <c:v>0.63419356632496504</c:v>
                </c:pt>
                <c:pt idx="57">
                  <c:v>0.5894706266160491</c:v>
                </c:pt>
                <c:pt idx="58">
                  <c:v>0.53985403385071185</c:v>
                </c:pt>
                <c:pt idx="59">
                  <c:v>0.50016548996301036</c:v>
                </c:pt>
                <c:pt idx="60">
                  <c:v>0.48265953268869705</c:v>
                </c:pt>
                <c:pt idx="61">
                  <c:v>0.45058582130028391</c:v>
                </c:pt>
                <c:pt idx="62">
                  <c:v>0.42053699085039037</c:v>
                </c:pt>
                <c:pt idx="63">
                  <c:v>0.38955177692383142</c:v>
                </c:pt>
                <c:pt idx="64">
                  <c:v>0.36449769518286679</c:v>
                </c:pt>
                <c:pt idx="65">
                  <c:v>0.33722667423981784</c:v>
                </c:pt>
                <c:pt idx="66">
                  <c:v>0.33837846336328781</c:v>
                </c:pt>
                <c:pt idx="67">
                  <c:v>0.33026384772160255</c:v>
                </c:pt>
                <c:pt idx="68">
                  <c:v>0.32101694533585662</c:v>
                </c:pt>
                <c:pt idx="69">
                  <c:v>0.30677743327115281</c:v>
                </c:pt>
                <c:pt idx="70">
                  <c:v>0.30018397681562009</c:v>
                </c:pt>
                <c:pt idx="71">
                  <c:v>0.29125735770016703</c:v>
                </c:pt>
                <c:pt idx="72">
                  <c:v>0.28542626886430683</c:v>
                </c:pt>
                <c:pt idx="73">
                  <c:v>0.28178745043669068</c:v>
                </c:pt>
                <c:pt idx="74">
                  <c:v>0.27712933887876312</c:v>
                </c:pt>
                <c:pt idx="75">
                  <c:v>0.26992209572678699</c:v>
                </c:pt>
                <c:pt idx="76">
                  <c:v>0.26651199914633467</c:v>
                </c:pt>
                <c:pt idx="77">
                  <c:v>0.26396299196749939</c:v>
                </c:pt>
                <c:pt idx="78">
                  <c:v>0.2584462382072571</c:v>
                </c:pt>
                <c:pt idx="79">
                  <c:v>0.25374505077008624</c:v>
                </c:pt>
                <c:pt idx="80">
                  <c:v>0.2477103459453377</c:v>
                </c:pt>
                <c:pt idx="81">
                  <c:v>0.24167564119918372</c:v>
                </c:pt>
                <c:pt idx="82">
                  <c:v>0.23564093645302975</c:v>
                </c:pt>
                <c:pt idx="83">
                  <c:v>0.22960623170687577</c:v>
                </c:pt>
                <c:pt idx="84">
                  <c:v>0.2235715269607218</c:v>
                </c:pt>
                <c:pt idx="85">
                  <c:v>0.21753682213597325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D6-41DD-9646-E515F399E0A7}"/>
            </c:ext>
          </c:extLst>
        </c:ser>
        <c:ser>
          <c:idx val="2"/>
          <c:order val="2"/>
          <c:tx>
            <c:strRef>
              <c:f>Synt_YL!$E$1</c:f>
              <c:strCache>
                <c:ptCount val="1"/>
                <c:pt idx="0">
                  <c:v>LInc18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Synt_YL!$A$2:$A$92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Synt_YL!$E$2:$E$92</c:f>
              <c:numCache>
                <c:formatCode>General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4.6402429713652937E-2</c:v>
                </c:pt>
                <c:pt idx="16">
                  <c:v>0.13940782712063604</c:v>
                </c:pt>
                <c:pt idx="17">
                  <c:v>0.23234037012400496</c:v>
                </c:pt>
                <c:pt idx="18">
                  <c:v>0.31748563845879918</c:v>
                </c:pt>
                <c:pt idx="19">
                  <c:v>0.39649690478324651</c:v>
                </c:pt>
                <c:pt idx="20">
                  <c:v>0.47485727213618684</c:v>
                </c:pt>
                <c:pt idx="21">
                  <c:v>0.54817353861882046</c:v>
                </c:pt>
                <c:pt idx="22">
                  <c:v>0.61764534364770229</c:v>
                </c:pt>
                <c:pt idx="23">
                  <c:v>0.67833681414828861</c:v>
                </c:pt>
                <c:pt idx="24">
                  <c:v>0.73087775303264091</c:v>
                </c:pt>
                <c:pt idx="25">
                  <c:v>0.77304466507266967</c:v>
                </c:pt>
                <c:pt idx="26">
                  <c:v>0.81187058350518893</c:v>
                </c:pt>
                <c:pt idx="27">
                  <c:v>0.84533003246371385</c:v>
                </c:pt>
                <c:pt idx="28">
                  <c:v>0.87220349579536394</c:v>
                </c:pt>
                <c:pt idx="29">
                  <c:v>0.8941132040898816</c:v>
                </c:pt>
                <c:pt idx="30">
                  <c:v>0.91221740975208276</c:v>
                </c:pt>
                <c:pt idx="31">
                  <c:v>0.92630048723098235</c:v>
                </c:pt>
                <c:pt idx="32">
                  <c:v>0.94295360186380772</c:v>
                </c:pt>
                <c:pt idx="33">
                  <c:v>0.9567813936182018</c:v>
                </c:pt>
                <c:pt idx="34">
                  <c:v>0.96764010140280343</c:v>
                </c:pt>
                <c:pt idx="35">
                  <c:v>0.97769836699134971</c:v>
                </c:pt>
                <c:pt idx="36">
                  <c:v>0.98878557721556071</c:v>
                </c:pt>
                <c:pt idx="37">
                  <c:v>0.99520397830066509</c:v>
                </c:pt>
                <c:pt idx="38">
                  <c:v>0.99894038327516077</c:v>
                </c:pt>
                <c:pt idx="39">
                  <c:v>1.0029054032916649</c:v>
                </c:pt>
                <c:pt idx="40">
                  <c:v>1.0124318638359671</c:v>
                </c:pt>
                <c:pt idx="41">
                  <c:v>1.0166182682118605</c:v>
                </c:pt>
                <c:pt idx="42">
                  <c:v>1.0221712796457936</c:v>
                </c:pt>
                <c:pt idx="43">
                  <c:v>1.0270204778280385</c:v>
                </c:pt>
                <c:pt idx="44">
                  <c:v>1.0330094535786416</c:v>
                </c:pt>
                <c:pt idx="45">
                  <c:v>1.038094433141286</c:v>
                </c:pt>
                <c:pt idx="46">
                  <c:v>1.0436207417206078</c:v>
                </c:pt>
                <c:pt idx="47">
                  <c:v>1.0454988371329075</c:v>
                </c:pt>
                <c:pt idx="48">
                  <c:v>1.0481671520520419</c:v>
                </c:pt>
                <c:pt idx="49">
                  <c:v>1.0439407899105739</c:v>
                </c:pt>
                <c:pt idx="50">
                  <c:v>1.0346330916983708</c:v>
                </c:pt>
                <c:pt idx="51">
                  <c:v>1.0128914666133906</c:v>
                </c:pt>
                <c:pt idx="52">
                  <c:v>0.9798221045369867</c:v>
                </c:pt>
                <c:pt idx="53">
                  <c:v>0.93782555188355998</c:v>
                </c:pt>
                <c:pt idx="54">
                  <c:v>0.89156941133794276</c:v>
                </c:pt>
                <c:pt idx="55">
                  <c:v>0.84603127998931138</c:v>
                </c:pt>
                <c:pt idx="56">
                  <c:v>0.79862790598791922</c:v>
                </c:pt>
                <c:pt idx="57">
                  <c:v>0.75234214296834623</c:v>
                </c:pt>
                <c:pt idx="58">
                  <c:v>0.70498760623598999</c:v>
                </c:pt>
                <c:pt idx="59">
                  <c:v>0.65957493808888856</c:v>
                </c:pt>
                <c:pt idx="60">
                  <c:v>0.61453996251699383</c:v>
                </c:pt>
                <c:pt idx="61">
                  <c:v>0.5669944601590251</c:v>
                </c:pt>
                <c:pt idx="62">
                  <c:v>0.52392456535262866</c:v>
                </c:pt>
                <c:pt idx="63">
                  <c:v>0.49320404106041649</c:v>
                </c:pt>
                <c:pt idx="64">
                  <c:v>0.46240979436899771</c:v>
                </c:pt>
                <c:pt idx="65">
                  <c:v>0.43111430614162477</c:v>
                </c:pt>
                <c:pt idx="66">
                  <c:v>0.39981881791425178</c:v>
                </c:pt>
                <c:pt idx="67">
                  <c:v>0.36852331360082186</c:v>
                </c:pt>
                <c:pt idx="68">
                  <c:v>0.33722782537344898</c:v>
                </c:pt>
                <c:pt idx="69">
                  <c:v>0.30593232910304746</c:v>
                </c:pt>
                <c:pt idx="70">
                  <c:v>0.27463683283264606</c:v>
                </c:pt>
                <c:pt idx="71">
                  <c:v>0.24334134460527315</c:v>
                </c:pt>
                <c:pt idx="72">
                  <c:v>0.21204585074778021</c:v>
                </c:pt>
                <c:pt idx="73">
                  <c:v>0.18075035930319591</c:v>
                </c:pt>
                <c:pt idx="74">
                  <c:v>0.14945485981558307</c:v>
                </c:pt>
                <c:pt idx="75">
                  <c:v>0.11815936804927758</c:v>
                </c:pt>
                <c:pt idx="76">
                  <c:v>0.10669673290131465</c:v>
                </c:pt>
                <c:pt idx="77">
                  <c:v>9.8223442594510796E-2</c:v>
                </c:pt>
                <c:pt idx="78">
                  <c:v>8.9750144244678434E-2</c:v>
                </c:pt>
                <c:pt idx="79">
                  <c:v>8.1276853937874594E-2</c:v>
                </c:pt>
                <c:pt idx="80">
                  <c:v>7.2803562826767879E-2</c:v>
                </c:pt>
                <c:pt idx="81">
                  <c:v>6.4330270107055471E-2</c:v>
                </c:pt>
                <c:pt idx="82">
                  <c:v>5.5856977387343076E-2</c:v>
                </c:pt>
                <c:pt idx="83">
                  <c:v>4.7383685471933522E-2</c:v>
                </c:pt>
                <c:pt idx="84">
                  <c:v>3.8910392752221114E-2</c:v>
                </c:pt>
                <c:pt idx="85">
                  <c:v>3.0437100032508709E-2</c:v>
                </c:pt>
                <c:pt idx="86">
                  <c:v>2.1963808117099158E-2</c:v>
                </c:pt>
                <c:pt idx="87">
                  <c:v>1.3490515397386754E-2</c:v>
                </c:pt>
                <c:pt idx="88">
                  <c:v>5.0172230798257748E-3</c:v>
                </c:pt>
                <c:pt idx="89">
                  <c:v>0</c:v>
                </c:pt>
                <c:pt idx="9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BD6-41DD-9646-E515F399E0A7}"/>
            </c:ext>
          </c:extLst>
        </c:ser>
        <c:ser>
          <c:idx val="3"/>
          <c:order val="3"/>
          <c:tx>
            <c:strRef>
              <c:f>Synt_YL!$J$1</c:f>
              <c:strCache>
                <c:ptCount val="1"/>
                <c:pt idx="0">
                  <c:v>Cons18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Synt_YL!$A$2:$A$92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cat>
          <c:val>
            <c:numRef>
              <c:f>Synt_YL!$J$2:$J$92</c:f>
              <c:numCache>
                <c:formatCode>General</c:formatCode>
                <c:ptCount val="91"/>
                <c:pt idx="0">
                  <c:v>0.22370556028192951</c:v>
                </c:pt>
                <c:pt idx="1">
                  <c:v>0.23385704650108693</c:v>
                </c:pt>
                <c:pt idx="2">
                  <c:v>0.24405086860827005</c:v>
                </c:pt>
                <c:pt idx="3">
                  <c:v>0.25425964413708879</c:v>
                </c:pt>
                <c:pt idx="4">
                  <c:v>0.26446201776107398</c:v>
                </c:pt>
                <c:pt idx="5">
                  <c:v>0.27567072714804786</c:v>
                </c:pt>
                <c:pt idx="6">
                  <c:v>0.31442095749736793</c:v>
                </c:pt>
                <c:pt idx="7">
                  <c:v>0.35539435356082738</c:v>
                </c:pt>
                <c:pt idx="8">
                  <c:v>0.36927708700875433</c:v>
                </c:pt>
                <c:pt idx="9">
                  <c:v>0.38559576198029299</c:v>
                </c:pt>
                <c:pt idx="10">
                  <c:v>0.39900669394317684</c:v>
                </c:pt>
                <c:pt idx="11">
                  <c:v>0.41882871829116941</c:v>
                </c:pt>
                <c:pt idx="12">
                  <c:v>0.43859783503469457</c:v>
                </c:pt>
                <c:pt idx="13">
                  <c:v>0.45885075949493681</c:v>
                </c:pt>
                <c:pt idx="14">
                  <c:v>0.47697158305939213</c:v>
                </c:pt>
                <c:pt idx="15">
                  <c:v>0.53668112444739502</c:v>
                </c:pt>
                <c:pt idx="16">
                  <c:v>0.56507920031690495</c:v>
                </c:pt>
                <c:pt idx="17">
                  <c:v>0.57777706858820832</c:v>
                </c:pt>
                <c:pt idx="18">
                  <c:v>0.58793894178348594</c:v>
                </c:pt>
                <c:pt idx="19">
                  <c:v>0.6090542668400899</c:v>
                </c:pt>
                <c:pt idx="20">
                  <c:v>0.62796668945162792</c:v>
                </c:pt>
                <c:pt idx="21">
                  <c:v>0.64023534868959531</c:v>
                </c:pt>
                <c:pt idx="22">
                  <c:v>0.62908573882453456</c:v>
                </c:pt>
                <c:pt idx="23">
                  <c:v>0.61700388827746</c:v>
                </c:pt>
                <c:pt idx="24">
                  <c:v>0.60580156039819955</c:v>
                </c:pt>
                <c:pt idx="25">
                  <c:v>0.60330726663133705</c:v>
                </c:pt>
                <c:pt idx="26">
                  <c:v>0.60608595512972152</c:v>
                </c:pt>
                <c:pt idx="27">
                  <c:v>0.60920272510835194</c:v>
                </c:pt>
                <c:pt idx="28">
                  <c:v>0.61020887073414698</c:v>
                </c:pt>
                <c:pt idx="29">
                  <c:v>0.61377614819228532</c:v>
                </c:pt>
                <c:pt idx="30">
                  <c:v>0.61589415041516127</c:v>
                </c:pt>
                <c:pt idx="31">
                  <c:v>0.61886350857179528</c:v>
                </c:pt>
                <c:pt idx="32">
                  <c:v>0.61928298628865108</c:v>
                </c:pt>
                <c:pt idx="33">
                  <c:v>0.62080433606744145</c:v>
                </c:pt>
                <c:pt idx="34">
                  <c:v>0.61915460998262972</c:v>
                </c:pt>
                <c:pt idx="35">
                  <c:v>0.61723673544041835</c:v>
                </c:pt>
                <c:pt idx="36">
                  <c:v>0.61609891168454289</c:v>
                </c:pt>
                <c:pt idx="37">
                  <c:v>0.61601199437536536</c:v>
                </c:pt>
                <c:pt idx="38">
                  <c:v>0.61626890712410565</c:v>
                </c:pt>
                <c:pt idx="39">
                  <c:v>0.61688798232518738</c:v>
                </c:pt>
                <c:pt idx="40">
                  <c:v>0.61717440623236897</c:v>
                </c:pt>
                <c:pt idx="41">
                  <c:v>0.6170013985982038</c:v>
                </c:pt>
                <c:pt idx="42">
                  <c:v>0.61842415629023151</c:v>
                </c:pt>
                <c:pt idx="43">
                  <c:v>0.6200491725024635</c:v>
                </c:pt>
                <c:pt idx="44">
                  <c:v>0.62232108812942166</c:v>
                </c:pt>
                <c:pt idx="45">
                  <c:v>0.62376094980413066</c:v>
                </c:pt>
                <c:pt idx="46">
                  <c:v>0.62527954774115091</c:v>
                </c:pt>
                <c:pt idx="47">
                  <c:v>0.62764615917057687</c:v>
                </c:pt>
                <c:pt idx="48">
                  <c:v>0.62965143135162771</c:v>
                </c:pt>
                <c:pt idx="49">
                  <c:v>0.63082615193772251</c:v>
                </c:pt>
                <c:pt idx="50">
                  <c:v>0.6327665995611329</c:v>
                </c:pt>
                <c:pt idx="51">
                  <c:v>0.63296366172191587</c:v>
                </c:pt>
                <c:pt idx="52">
                  <c:v>0.63286470681413776</c:v>
                </c:pt>
                <c:pt idx="53">
                  <c:v>0.63231588320417509</c:v>
                </c:pt>
                <c:pt idx="54">
                  <c:v>0.63128611673185853</c:v>
                </c:pt>
                <c:pt idx="55">
                  <c:v>0.62937085014163741</c:v>
                </c:pt>
                <c:pt idx="56">
                  <c:v>0.62819448564094804</c:v>
                </c:pt>
                <c:pt idx="57">
                  <c:v>0.62596801014907943</c:v>
                </c:pt>
                <c:pt idx="58">
                  <c:v>0.62304172241004852</c:v>
                </c:pt>
                <c:pt idx="59">
                  <c:v>0.61947636281205554</c:v>
                </c:pt>
                <c:pt idx="60">
                  <c:v>0.61510094421012385</c:v>
                </c:pt>
                <c:pt idx="61">
                  <c:v>0.6106829000504953</c:v>
                </c:pt>
                <c:pt idx="62">
                  <c:v>0.60626485581043632</c:v>
                </c:pt>
                <c:pt idx="63">
                  <c:v>0.60184681969383613</c:v>
                </c:pt>
                <c:pt idx="64">
                  <c:v>0.59742877545377726</c:v>
                </c:pt>
                <c:pt idx="65">
                  <c:v>0.59301074014147992</c:v>
                </c:pt>
                <c:pt idx="66">
                  <c:v>0.58859269598185127</c:v>
                </c:pt>
                <c:pt idx="67">
                  <c:v>0.58417465174179228</c:v>
                </c:pt>
                <c:pt idx="68">
                  <c:v>0.57975661562519221</c:v>
                </c:pt>
                <c:pt idx="69">
                  <c:v>0.57533857130470301</c:v>
                </c:pt>
                <c:pt idx="70">
                  <c:v>0.57092053518810282</c:v>
                </c:pt>
                <c:pt idx="71">
                  <c:v>0.56650249094804384</c:v>
                </c:pt>
                <c:pt idx="72">
                  <c:v>0.56208444678841518</c:v>
                </c:pt>
                <c:pt idx="73">
                  <c:v>0.5576664106718151</c:v>
                </c:pt>
                <c:pt idx="74">
                  <c:v>0.55324836643175612</c:v>
                </c:pt>
                <c:pt idx="75">
                  <c:v>0.54883033031515593</c:v>
                </c:pt>
                <c:pt idx="76">
                  <c:v>0.54441228607509695</c:v>
                </c:pt>
                <c:pt idx="77">
                  <c:v>0.53999424191546841</c:v>
                </c:pt>
                <c:pt idx="78">
                  <c:v>0.535576205718438</c:v>
                </c:pt>
                <c:pt idx="79">
                  <c:v>0.53115816147837902</c:v>
                </c:pt>
                <c:pt idx="80">
                  <c:v>0.52674012560306971</c:v>
                </c:pt>
                <c:pt idx="81">
                  <c:v>0.52232208208688335</c:v>
                </c:pt>
                <c:pt idx="82">
                  <c:v>0.51790403784682437</c:v>
                </c:pt>
                <c:pt idx="83">
                  <c:v>0.51348600156936364</c:v>
                </c:pt>
                <c:pt idx="84">
                  <c:v>0.50906795732930477</c:v>
                </c:pt>
                <c:pt idx="85">
                  <c:v>0.50464992113227436</c:v>
                </c:pt>
                <c:pt idx="86">
                  <c:v>0.50023187681178516</c:v>
                </c:pt>
                <c:pt idx="87">
                  <c:v>0.49581383257172612</c:v>
                </c:pt>
                <c:pt idx="88">
                  <c:v>0.49139579629426544</c:v>
                </c:pt>
                <c:pt idx="89">
                  <c:v>0.48697775285850936</c:v>
                </c:pt>
                <c:pt idx="90">
                  <c:v>0.48255971658104863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BD6-41DD-9646-E515F399E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3074304"/>
        <c:axId val="545724288"/>
      </c:lineChart>
      <c:catAx>
        <c:axId val="61307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5724288"/>
        <c:crosses val="autoZero"/>
        <c:auto val="1"/>
        <c:lblAlgn val="ctr"/>
        <c:lblOffset val="100"/>
        <c:tickLblSkip val="5"/>
        <c:noMultiLvlLbl val="0"/>
      </c:catAx>
      <c:valAx>
        <c:axId val="545724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307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RESULTS_BIDD_BPS_a0_40_4prcReal!$A$2</c:f>
              <c:strCache>
                <c:ptCount val="1"/>
                <c:pt idx="0">
                  <c:v>2nd Div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RESULTS_BIDD_BPS_a0_40_4prcReal!$B$1:$AF$1</c:f>
              <c:numCache>
                <c:formatCode>General</c:formatCode>
                <c:ptCount val="3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</c:numCache>
            </c:numRef>
          </c:cat>
          <c:val>
            <c:numRef>
              <c:f>RESULTS_BIDD_BPS_a0_40_4prcReal!$B$2:$AF$2</c:f>
              <c:numCache>
                <c:formatCode>General</c:formatCode>
                <c:ptCount val="31"/>
                <c:pt idx="0">
                  <c:v>-4.6639999999999997</c:v>
                </c:pt>
                <c:pt idx="1">
                  <c:v>-4.6130000000000004</c:v>
                </c:pt>
                <c:pt idx="2">
                  <c:v>-4.8879999999999999</c:v>
                </c:pt>
                <c:pt idx="3">
                  <c:v>-5.1070000000000002</c:v>
                </c:pt>
                <c:pt idx="4">
                  <c:v>-5.0739999999999998</c:v>
                </c:pt>
                <c:pt idx="5">
                  <c:v>-4.6849999999999996</c:v>
                </c:pt>
                <c:pt idx="6">
                  <c:v>-4.1840000000000002</c:v>
                </c:pt>
                <c:pt idx="7">
                  <c:v>-4.0190000000000001</c:v>
                </c:pt>
                <c:pt idx="8">
                  <c:v>-3.536</c:v>
                </c:pt>
                <c:pt idx="9">
                  <c:v>-3.024</c:v>
                </c:pt>
                <c:pt idx="10">
                  <c:v>-2.5590000000000002</c:v>
                </c:pt>
                <c:pt idx="11">
                  <c:v>-2.0209999999999999</c:v>
                </c:pt>
                <c:pt idx="12">
                  <c:v>-1.7030000000000001</c:v>
                </c:pt>
                <c:pt idx="13">
                  <c:v>-1.3460000000000001</c:v>
                </c:pt>
                <c:pt idx="14">
                  <c:v>-1.2829999999999999</c:v>
                </c:pt>
                <c:pt idx="15">
                  <c:v>6.085</c:v>
                </c:pt>
                <c:pt idx="16">
                  <c:v>5.78</c:v>
                </c:pt>
                <c:pt idx="17">
                  <c:v>5.5049999999999999</c:v>
                </c:pt>
                <c:pt idx="18">
                  <c:v>5.2610000000000001</c:v>
                </c:pt>
                <c:pt idx="19">
                  <c:v>4.891</c:v>
                </c:pt>
                <c:pt idx="20">
                  <c:v>4.5439999999999996</c:v>
                </c:pt>
                <c:pt idx="21">
                  <c:v>4.0389999999999997</c:v>
                </c:pt>
                <c:pt idx="22">
                  <c:v>3.5920000000000001</c:v>
                </c:pt>
                <c:pt idx="23">
                  <c:v>2.8039999999999998</c:v>
                </c:pt>
                <c:pt idx="24">
                  <c:v>1.9059999999999999</c:v>
                </c:pt>
                <c:pt idx="25">
                  <c:v>1.3129999999999999</c:v>
                </c:pt>
                <c:pt idx="26">
                  <c:v>0.68100000000000005</c:v>
                </c:pt>
                <c:pt idx="27">
                  <c:v>0.39100000000000001</c:v>
                </c:pt>
                <c:pt idx="28">
                  <c:v>8.3000000000000004E-2</c:v>
                </c:pt>
                <c:pt idx="29">
                  <c:v>-3.4000000000000002E-2</c:v>
                </c:pt>
                <c:pt idx="30">
                  <c:v>-0.38600000000000001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69-4336-BC5A-314713602CB6}"/>
            </c:ext>
          </c:extLst>
        </c:ser>
        <c:ser>
          <c:idx val="1"/>
          <c:order val="1"/>
          <c:tx>
            <c:strRef>
              <c:f>RESULTS_BIDD_BPS_a0_40_4prcReal!$A$3</c:f>
              <c:strCache>
                <c:ptCount val="1"/>
                <c:pt idx="0">
                  <c:v>1st Div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RESULTS_BIDD_BPS_a0_40_4prcReal!$B$1:$AF$1</c:f>
              <c:numCache>
                <c:formatCode>General</c:formatCode>
                <c:ptCount val="31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  <c:pt idx="16">
                  <c:v>2031</c:v>
                </c:pt>
                <c:pt idx="17">
                  <c:v>2032</c:v>
                </c:pt>
                <c:pt idx="18">
                  <c:v>2033</c:v>
                </c:pt>
                <c:pt idx="19">
                  <c:v>2034</c:v>
                </c:pt>
                <c:pt idx="20">
                  <c:v>2035</c:v>
                </c:pt>
                <c:pt idx="21">
                  <c:v>2036</c:v>
                </c:pt>
                <c:pt idx="22">
                  <c:v>2037</c:v>
                </c:pt>
                <c:pt idx="23">
                  <c:v>2038</c:v>
                </c:pt>
                <c:pt idx="24">
                  <c:v>2039</c:v>
                </c:pt>
                <c:pt idx="25">
                  <c:v>2040</c:v>
                </c:pt>
                <c:pt idx="26">
                  <c:v>2041</c:v>
                </c:pt>
                <c:pt idx="27">
                  <c:v>2042</c:v>
                </c:pt>
                <c:pt idx="28">
                  <c:v>2043</c:v>
                </c:pt>
                <c:pt idx="29">
                  <c:v>2044</c:v>
                </c:pt>
                <c:pt idx="30">
                  <c:v>2045</c:v>
                </c:pt>
              </c:numCache>
            </c:numRef>
          </c:cat>
          <c:val>
            <c:numRef>
              <c:f>RESULTS_BIDD_BPS_a0_40_4prcReal!$B$3:$AF$3</c:f>
              <c:numCache>
                <c:formatCode>General</c:formatCode>
                <c:ptCount val="31"/>
                <c:pt idx="0">
                  <c:v>1.08</c:v>
                </c:pt>
                <c:pt idx="1">
                  <c:v>0.97</c:v>
                </c:pt>
                <c:pt idx="2">
                  <c:v>0.95</c:v>
                </c:pt>
                <c:pt idx="3">
                  <c:v>0.91</c:v>
                </c:pt>
                <c:pt idx="4">
                  <c:v>0.83</c:v>
                </c:pt>
                <c:pt idx="5">
                  <c:v>0.7</c:v>
                </c:pt>
                <c:pt idx="6">
                  <c:v>0.56000000000000005</c:v>
                </c:pt>
                <c:pt idx="7">
                  <c:v>0.49</c:v>
                </c:pt>
                <c:pt idx="8">
                  <c:v>0.37</c:v>
                </c:pt>
                <c:pt idx="9">
                  <c:v>0.26</c:v>
                </c:pt>
                <c:pt idx="10">
                  <c:v>0.17</c:v>
                </c:pt>
                <c:pt idx="11">
                  <c:v>0.08</c:v>
                </c:pt>
                <c:pt idx="12">
                  <c:v>0.02</c:v>
                </c:pt>
                <c:pt idx="13">
                  <c:v>-0.03</c:v>
                </c:pt>
                <c:pt idx="14">
                  <c:v>-0.04</c:v>
                </c:pt>
                <c:pt idx="15">
                  <c:v>-0.01</c:v>
                </c:pt>
                <c:pt idx="16">
                  <c:v>0</c:v>
                </c:pt>
                <c:pt idx="17">
                  <c:v>0</c:v>
                </c:pt>
                <c:pt idx="18">
                  <c:v>0.01</c:v>
                </c:pt>
                <c:pt idx="19">
                  <c:v>0.03</c:v>
                </c:pt>
                <c:pt idx="20">
                  <c:v>0.05</c:v>
                </c:pt>
                <c:pt idx="21">
                  <c:v>0.08</c:v>
                </c:pt>
                <c:pt idx="22">
                  <c:v>0.11</c:v>
                </c:pt>
                <c:pt idx="23">
                  <c:v>0.18</c:v>
                </c:pt>
                <c:pt idx="24">
                  <c:v>0.27</c:v>
                </c:pt>
                <c:pt idx="25">
                  <c:v>0.3</c:v>
                </c:pt>
                <c:pt idx="26">
                  <c:v>0.33</c:v>
                </c:pt>
                <c:pt idx="27">
                  <c:v>0.31</c:v>
                </c:pt>
                <c:pt idx="28">
                  <c:v>0.3</c:v>
                </c:pt>
                <c:pt idx="29">
                  <c:v>0.26</c:v>
                </c:pt>
                <c:pt idx="30">
                  <c:v>0.26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69-4336-BC5A-314713602C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6701584"/>
        <c:axId val="416701912"/>
      </c:lineChart>
      <c:catAx>
        <c:axId val="41670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701912"/>
        <c:crosses val="autoZero"/>
        <c:auto val="1"/>
        <c:lblAlgn val="ctr"/>
        <c:lblOffset val="100"/>
        <c:tickLblSkip val="5"/>
        <c:noMultiLvlLbl val="0"/>
      </c:catAx>
      <c:valAx>
        <c:axId val="416701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6701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DECAE7-E54F-41A9-987D-F07CF57E5A0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A545B-18C1-46AD-A93A-B33DD70A0602}">
      <dgm:prSet phldrT="[Text]"/>
      <dgm:spPr/>
      <dgm:t>
        <a:bodyPr/>
        <a:lstStyle/>
        <a:p>
          <a:r>
            <a:rPr lang="en-US" dirty="0"/>
            <a:t>Born up </a:t>
          </a:r>
        </a:p>
        <a:p>
          <a:r>
            <a:rPr lang="en-US" dirty="0"/>
            <a:t>to 1990</a:t>
          </a:r>
        </a:p>
      </dgm:t>
    </dgm:pt>
    <dgm:pt modelId="{A1B9B3C4-A75C-4FCA-9D43-84DAE62AC92D}" type="parTrans" cxnId="{881BE558-AE8A-4110-8B8D-9A1BEBC8BF6E}">
      <dgm:prSet/>
      <dgm:spPr/>
      <dgm:t>
        <a:bodyPr/>
        <a:lstStyle/>
        <a:p>
          <a:endParaRPr lang="en-US"/>
        </a:p>
      </dgm:t>
    </dgm:pt>
    <dgm:pt modelId="{0AFB0546-5157-4011-B320-9DEA51591C3E}" type="sibTrans" cxnId="{881BE558-AE8A-4110-8B8D-9A1BEBC8BF6E}">
      <dgm:prSet/>
      <dgm:spPr/>
      <dgm:t>
        <a:bodyPr/>
        <a:lstStyle/>
        <a:p>
          <a:endParaRPr lang="en-US"/>
        </a:p>
      </dgm:t>
    </dgm:pt>
    <dgm:pt modelId="{6081A3F9-FDDF-4AB5-8B3D-5EB3BBD5A83B}">
      <dgm:prSet phldrT="[Text]"/>
      <dgm:spPr/>
      <dgm:t>
        <a:bodyPr/>
        <a:lstStyle/>
        <a:p>
          <a:r>
            <a:rPr lang="en-US" dirty="0"/>
            <a:t>synthetic age profile</a:t>
          </a:r>
        </a:p>
      </dgm:t>
    </dgm:pt>
    <dgm:pt modelId="{9FE2803D-9E3B-499B-8D3D-B83123261CAB}" type="parTrans" cxnId="{4D2390CB-3E4A-4F50-9766-F97F61C8B7E9}">
      <dgm:prSet/>
      <dgm:spPr/>
      <dgm:t>
        <a:bodyPr/>
        <a:lstStyle/>
        <a:p>
          <a:endParaRPr lang="en-US"/>
        </a:p>
      </dgm:t>
    </dgm:pt>
    <dgm:pt modelId="{A35D5F35-036C-47DA-A40A-C795BBE7829F}" type="sibTrans" cxnId="{4D2390CB-3E4A-4F50-9766-F97F61C8B7E9}">
      <dgm:prSet/>
      <dgm:spPr/>
      <dgm:t>
        <a:bodyPr/>
        <a:lstStyle/>
        <a:p>
          <a:endParaRPr lang="en-US"/>
        </a:p>
      </dgm:t>
    </dgm:pt>
    <dgm:pt modelId="{35B5442E-6DA4-412A-A342-BEA263E2AEB3}">
      <dgm:prSet phldrT="[Text]"/>
      <dgm:spPr/>
      <dgm:t>
        <a:bodyPr/>
        <a:lstStyle/>
        <a:p>
          <a:r>
            <a:rPr lang="en-US" dirty="0"/>
            <a:t>c.1991 and beyond</a:t>
          </a:r>
        </a:p>
      </dgm:t>
    </dgm:pt>
    <dgm:pt modelId="{35B1813E-CA70-49B7-8DF6-F57A9235D811}" type="parTrans" cxnId="{1F0436DF-B61E-4AE2-A7ED-A5CC3B768FF0}">
      <dgm:prSet/>
      <dgm:spPr/>
      <dgm:t>
        <a:bodyPr/>
        <a:lstStyle/>
        <a:p>
          <a:endParaRPr lang="en-US"/>
        </a:p>
      </dgm:t>
    </dgm:pt>
    <dgm:pt modelId="{4B175C42-202C-41AD-9186-F8BCFC6AE317}" type="sibTrans" cxnId="{1F0436DF-B61E-4AE2-A7ED-A5CC3B768FF0}">
      <dgm:prSet/>
      <dgm:spPr/>
      <dgm:t>
        <a:bodyPr/>
        <a:lstStyle/>
        <a:p>
          <a:endParaRPr lang="en-US"/>
        </a:p>
      </dgm:t>
    </dgm:pt>
    <dgm:pt modelId="{6CB9A18D-4FBD-450C-A8B2-10AFF587C3D4}">
      <dgm:prSet phldrT="[Text]"/>
      <dgm:spPr/>
      <dgm:t>
        <a:bodyPr/>
        <a:lstStyle/>
        <a:p>
          <a:r>
            <a:rPr lang="en-US" dirty="0"/>
            <a:t>2018 age profile</a:t>
          </a:r>
        </a:p>
      </dgm:t>
    </dgm:pt>
    <dgm:pt modelId="{BC120EA3-C186-479A-88E8-6C213902CE29}" type="sibTrans" cxnId="{70369C01-DB36-4786-AC0B-1959074AF703}">
      <dgm:prSet/>
      <dgm:spPr/>
      <dgm:t>
        <a:bodyPr/>
        <a:lstStyle/>
        <a:p>
          <a:endParaRPr lang="en-US"/>
        </a:p>
      </dgm:t>
    </dgm:pt>
    <dgm:pt modelId="{F03C2009-ED9B-43A4-8BE7-38822644262D}" type="parTrans" cxnId="{70369C01-DB36-4786-AC0B-1959074AF703}">
      <dgm:prSet/>
      <dgm:spPr/>
      <dgm:t>
        <a:bodyPr/>
        <a:lstStyle/>
        <a:p>
          <a:endParaRPr lang="en-US"/>
        </a:p>
      </dgm:t>
    </dgm:pt>
    <dgm:pt modelId="{6F95792C-7A94-4A78-B7CC-9831325072A7}" type="pres">
      <dgm:prSet presAssocID="{47DECAE7-E54F-41A9-987D-F07CF57E5A00}" presName="rootnode" presStyleCnt="0">
        <dgm:presLayoutVars>
          <dgm:chMax/>
          <dgm:chPref/>
          <dgm:dir/>
          <dgm:animLvl val="lvl"/>
        </dgm:presLayoutVars>
      </dgm:prSet>
      <dgm:spPr/>
    </dgm:pt>
    <dgm:pt modelId="{E13EE045-1B02-4339-87C8-CF016EDBE5C4}" type="pres">
      <dgm:prSet presAssocID="{1D2A545B-18C1-46AD-A93A-B33DD70A0602}" presName="composite" presStyleCnt="0"/>
      <dgm:spPr/>
    </dgm:pt>
    <dgm:pt modelId="{C27F99AB-13A8-488A-9F97-7CE87EEC32C2}" type="pres">
      <dgm:prSet presAssocID="{1D2A545B-18C1-46AD-A93A-B33DD70A0602}" presName="bentUpArrow1" presStyleLbl="alignImgPlace1" presStyleIdx="0" presStyleCnt="1"/>
      <dgm:spPr/>
    </dgm:pt>
    <dgm:pt modelId="{CBD6404C-137D-451E-89E4-22EE51D79AD9}" type="pres">
      <dgm:prSet presAssocID="{1D2A545B-18C1-46AD-A93A-B33DD70A0602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814A25E1-9D3E-4F8F-B50D-B274A0C644E1}" type="pres">
      <dgm:prSet presAssocID="{1D2A545B-18C1-46AD-A93A-B33DD70A0602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D5C56B7C-91D5-48B8-8600-91DEF5652799}" type="pres">
      <dgm:prSet presAssocID="{0AFB0546-5157-4011-B320-9DEA51591C3E}" presName="sibTrans" presStyleCnt="0"/>
      <dgm:spPr/>
    </dgm:pt>
    <dgm:pt modelId="{53CCE59F-266E-4CB8-82E2-929DA2CC3B0E}" type="pres">
      <dgm:prSet presAssocID="{35B5442E-6DA4-412A-A342-BEA263E2AEB3}" presName="composite" presStyleCnt="0"/>
      <dgm:spPr/>
    </dgm:pt>
    <dgm:pt modelId="{C7CBFAF9-D66D-41F9-B638-5541A2B38582}" type="pres">
      <dgm:prSet presAssocID="{35B5442E-6DA4-412A-A342-BEA263E2AEB3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2B2E9409-D5B6-4C1F-99B3-418D6BB340AA}" type="pres">
      <dgm:prSet presAssocID="{35B5442E-6DA4-412A-A342-BEA263E2AEB3}" presName="Final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70369C01-DB36-4786-AC0B-1959074AF703}" srcId="{35B5442E-6DA4-412A-A342-BEA263E2AEB3}" destId="{6CB9A18D-4FBD-450C-A8B2-10AFF587C3D4}" srcOrd="0" destOrd="0" parTransId="{F03C2009-ED9B-43A4-8BE7-38822644262D}" sibTransId="{BC120EA3-C186-479A-88E8-6C213902CE29}"/>
    <dgm:cxn modelId="{881BE558-AE8A-4110-8B8D-9A1BEBC8BF6E}" srcId="{47DECAE7-E54F-41A9-987D-F07CF57E5A00}" destId="{1D2A545B-18C1-46AD-A93A-B33DD70A0602}" srcOrd="0" destOrd="0" parTransId="{A1B9B3C4-A75C-4FCA-9D43-84DAE62AC92D}" sibTransId="{0AFB0546-5157-4011-B320-9DEA51591C3E}"/>
    <dgm:cxn modelId="{83F901AB-130E-4EED-A4B4-A49084B48E61}" type="presOf" srcId="{6CB9A18D-4FBD-450C-A8B2-10AFF587C3D4}" destId="{2B2E9409-D5B6-4C1F-99B3-418D6BB340AA}" srcOrd="0" destOrd="0" presId="urn:microsoft.com/office/officeart/2005/8/layout/StepDownProcess"/>
    <dgm:cxn modelId="{EB49F3B2-D704-4B96-9273-0A8198F87F3E}" type="presOf" srcId="{1D2A545B-18C1-46AD-A93A-B33DD70A0602}" destId="{CBD6404C-137D-451E-89E4-22EE51D79AD9}" srcOrd="0" destOrd="0" presId="urn:microsoft.com/office/officeart/2005/8/layout/StepDownProcess"/>
    <dgm:cxn modelId="{9B2055B7-2C8F-4E14-8265-3FBCAD6A59D3}" type="presOf" srcId="{35B5442E-6DA4-412A-A342-BEA263E2AEB3}" destId="{C7CBFAF9-D66D-41F9-B638-5541A2B38582}" srcOrd="0" destOrd="0" presId="urn:microsoft.com/office/officeart/2005/8/layout/StepDownProcess"/>
    <dgm:cxn modelId="{620A9ECA-818A-4EAD-BBF6-3898FAD570D7}" type="presOf" srcId="{6081A3F9-FDDF-4AB5-8B3D-5EB3BBD5A83B}" destId="{814A25E1-9D3E-4F8F-B50D-B274A0C644E1}" srcOrd="0" destOrd="0" presId="urn:microsoft.com/office/officeart/2005/8/layout/StepDownProcess"/>
    <dgm:cxn modelId="{4D2390CB-3E4A-4F50-9766-F97F61C8B7E9}" srcId="{1D2A545B-18C1-46AD-A93A-B33DD70A0602}" destId="{6081A3F9-FDDF-4AB5-8B3D-5EB3BBD5A83B}" srcOrd="0" destOrd="0" parTransId="{9FE2803D-9E3B-499B-8D3D-B83123261CAB}" sibTransId="{A35D5F35-036C-47DA-A40A-C795BBE7829F}"/>
    <dgm:cxn modelId="{1F0436DF-B61E-4AE2-A7ED-A5CC3B768FF0}" srcId="{47DECAE7-E54F-41A9-987D-F07CF57E5A00}" destId="{35B5442E-6DA4-412A-A342-BEA263E2AEB3}" srcOrd="1" destOrd="0" parTransId="{35B1813E-CA70-49B7-8DF6-F57A9235D811}" sibTransId="{4B175C42-202C-41AD-9186-F8BCFC6AE317}"/>
    <dgm:cxn modelId="{61B73EF5-464B-4623-B734-1A2B816BDD8D}" type="presOf" srcId="{47DECAE7-E54F-41A9-987D-F07CF57E5A00}" destId="{6F95792C-7A94-4A78-B7CC-9831325072A7}" srcOrd="0" destOrd="0" presId="urn:microsoft.com/office/officeart/2005/8/layout/StepDownProcess"/>
    <dgm:cxn modelId="{3AFAD4A4-B6B8-48CF-9C6B-711BECD6B2A2}" type="presParOf" srcId="{6F95792C-7A94-4A78-B7CC-9831325072A7}" destId="{E13EE045-1B02-4339-87C8-CF016EDBE5C4}" srcOrd="0" destOrd="0" presId="urn:microsoft.com/office/officeart/2005/8/layout/StepDownProcess"/>
    <dgm:cxn modelId="{97755841-4B67-4DBD-AAFD-E35E0BED3D02}" type="presParOf" srcId="{E13EE045-1B02-4339-87C8-CF016EDBE5C4}" destId="{C27F99AB-13A8-488A-9F97-7CE87EEC32C2}" srcOrd="0" destOrd="0" presId="urn:microsoft.com/office/officeart/2005/8/layout/StepDownProcess"/>
    <dgm:cxn modelId="{C8A6F709-FDB4-41D5-A539-C4A1AA9CA809}" type="presParOf" srcId="{E13EE045-1B02-4339-87C8-CF016EDBE5C4}" destId="{CBD6404C-137D-451E-89E4-22EE51D79AD9}" srcOrd="1" destOrd="0" presId="urn:microsoft.com/office/officeart/2005/8/layout/StepDownProcess"/>
    <dgm:cxn modelId="{AF3F6DEE-D5D5-461A-ACCF-829BD72E11F4}" type="presParOf" srcId="{E13EE045-1B02-4339-87C8-CF016EDBE5C4}" destId="{814A25E1-9D3E-4F8F-B50D-B274A0C644E1}" srcOrd="2" destOrd="0" presId="urn:microsoft.com/office/officeart/2005/8/layout/StepDownProcess"/>
    <dgm:cxn modelId="{25B4B8E8-B484-48EE-ABCB-5CA80FE2451D}" type="presParOf" srcId="{6F95792C-7A94-4A78-B7CC-9831325072A7}" destId="{D5C56B7C-91D5-48B8-8600-91DEF5652799}" srcOrd="1" destOrd="0" presId="urn:microsoft.com/office/officeart/2005/8/layout/StepDownProcess"/>
    <dgm:cxn modelId="{E2539E8D-ED62-4663-80E0-31B5476D795B}" type="presParOf" srcId="{6F95792C-7A94-4A78-B7CC-9831325072A7}" destId="{53CCE59F-266E-4CB8-82E2-929DA2CC3B0E}" srcOrd="2" destOrd="0" presId="urn:microsoft.com/office/officeart/2005/8/layout/StepDownProcess"/>
    <dgm:cxn modelId="{7B7FE3D1-3735-4D53-A543-C962128FE46A}" type="presParOf" srcId="{53CCE59F-266E-4CB8-82E2-929DA2CC3B0E}" destId="{C7CBFAF9-D66D-41F9-B638-5541A2B38582}" srcOrd="0" destOrd="0" presId="urn:microsoft.com/office/officeart/2005/8/layout/StepDownProcess"/>
    <dgm:cxn modelId="{56F2437D-0FF2-4B52-9DE5-4B14F6EC3678}" type="presParOf" srcId="{53CCE59F-266E-4CB8-82E2-929DA2CC3B0E}" destId="{2B2E9409-D5B6-4C1F-99B3-418D6BB340A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7F99AB-13A8-488A-9F97-7CE87EEC32C2}">
      <dsp:nvSpPr>
        <dsp:cNvPr id="0" name=""/>
        <dsp:cNvSpPr/>
      </dsp:nvSpPr>
      <dsp:spPr>
        <a:xfrm rot="5400000">
          <a:off x="2001488" y="1929780"/>
          <a:ext cx="1725832" cy="196479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6404C-137D-451E-89E4-22EE51D79AD9}">
      <dsp:nvSpPr>
        <dsp:cNvPr id="0" name=""/>
        <dsp:cNvSpPr/>
      </dsp:nvSpPr>
      <dsp:spPr>
        <a:xfrm>
          <a:off x="1544247" y="16660"/>
          <a:ext cx="2905285" cy="203360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Born up 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to 1990</a:t>
          </a:r>
        </a:p>
      </dsp:txBody>
      <dsp:txXfrm>
        <a:off x="1643537" y="115950"/>
        <a:ext cx="2706705" cy="1835025"/>
      </dsp:txXfrm>
    </dsp:sp>
    <dsp:sp modelId="{814A25E1-9D3E-4F8F-B50D-B274A0C644E1}">
      <dsp:nvSpPr>
        <dsp:cNvPr id="0" name=""/>
        <dsp:cNvSpPr/>
      </dsp:nvSpPr>
      <dsp:spPr>
        <a:xfrm>
          <a:off x="4449533" y="210611"/>
          <a:ext cx="2113028" cy="1643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synthetic age profile</a:t>
          </a:r>
        </a:p>
      </dsp:txBody>
      <dsp:txXfrm>
        <a:off x="4449533" y="210611"/>
        <a:ext cx="2113028" cy="1643649"/>
      </dsp:txXfrm>
    </dsp:sp>
    <dsp:sp modelId="{C7CBFAF9-D66D-41F9-B638-5541A2B38582}">
      <dsp:nvSpPr>
        <dsp:cNvPr id="0" name=""/>
        <dsp:cNvSpPr/>
      </dsp:nvSpPr>
      <dsp:spPr>
        <a:xfrm>
          <a:off x="3953038" y="2301071"/>
          <a:ext cx="2905285" cy="203360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c.1991 and beyond</a:t>
          </a:r>
        </a:p>
      </dsp:txBody>
      <dsp:txXfrm>
        <a:off x="4052328" y="2400361"/>
        <a:ext cx="2706705" cy="1835025"/>
      </dsp:txXfrm>
    </dsp:sp>
    <dsp:sp modelId="{2B2E9409-D5B6-4C1F-99B3-418D6BB340AA}">
      <dsp:nvSpPr>
        <dsp:cNvPr id="0" name=""/>
        <dsp:cNvSpPr/>
      </dsp:nvSpPr>
      <dsp:spPr>
        <a:xfrm>
          <a:off x="6858324" y="2495021"/>
          <a:ext cx="2113028" cy="16436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2018 age profile</a:t>
          </a:r>
        </a:p>
      </dsp:txBody>
      <dsp:txXfrm>
        <a:off x="6858324" y="2495021"/>
        <a:ext cx="2113028" cy="1643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2A095-440E-4741-81C6-A817574CFE60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99746-518B-422A-9C95-B22F6649F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1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8713-E337-4B05-8F66-C0E82F74BCD8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9587346" y="150185"/>
            <a:ext cx="935750" cy="11937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372" y="44683"/>
            <a:ext cx="2077657" cy="86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235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3FDFE-411F-4170-AE4C-951F87AA1E39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4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0E8F-54C3-4FD2-ACE1-9E1F5A1BC026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32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5FACF-F8B0-4581-A82E-FBF49607089B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92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4CC4-01E1-457F-BE62-C584B91E483D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04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E3CC-1ABF-4515-B2FA-C810C9AD737A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7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66CA9-0145-4AA6-9F54-766F6D6ED0F6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54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E59A-6F27-4299-92E0-A9ADE077643E}" type="datetime1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49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FEB2-8BC9-41CF-88E8-971DF6333612}" type="datetime1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83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E48E-483E-487A-A020-5AC164A4C715}" type="datetime1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22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6DA5-988F-40C1-82C8-AB7A42B7F2A8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62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D963-73DD-48C6-8949-9F7ECEF1C70E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85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A34A-1DDB-40E5-9982-7D2F9D795D67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86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A0D62-91F9-47AC-87B4-0B72649B72AF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15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CF5AD-30CF-42BB-8815-B7B1008EA2E0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1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E01-38A8-46A3-9809-373B49DE8155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65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33FC-CFBE-413F-9D3A-0411ADF1807C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031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ED73-1E9F-40D7-B152-003ABF4C2BFA}" type="datetime1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54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EEA13-FF76-4984-99E7-0C69FBD14DC8}" type="datetime1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043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9649-80AB-4B86-BFE5-C2ABF70F3615}" type="datetime1">
              <a:rPr lang="en-US" smtClean="0"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02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B226-4291-40A8-B308-975360946093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8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61C5-E9B6-4E55-8C2C-CBF7B454A008}" type="datetime1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808" y="44683"/>
            <a:ext cx="1218221" cy="50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0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BE93-B537-42D0-8B10-3372F3E39ABF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76BC1-23F1-49D5-84C7-32422FF02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32ED-DD09-4338-AC76-9FFCC8F09BAC}" type="datetime1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6ADD-DA6C-4803-8B85-81F9C393B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0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Turro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Wongkaren</a:t>
            </a:r>
            <a:r>
              <a:rPr lang="en-US" sz="18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 &amp; Diana </a:t>
            </a:r>
            <a:r>
              <a:rPr lang="en-US" sz="1800" b="1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Garamond" panose="02020404030301010803" pitchFamily="18" charset="0"/>
              </a:rPr>
              <a:t>Stojanovic</a:t>
            </a:r>
            <a:endParaRPr lang="en-US" sz="1800" b="1" i="1" dirty="0">
              <a:solidFill>
                <a:schemeClr val="accent1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b="1" i="1" dirty="0">
              <a:solidFill>
                <a:schemeClr val="accent1">
                  <a:lumMod val="60000"/>
                  <a:lumOff val="40000"/>
                </a:schemeClr>
              </a:solidFill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Garamond" panose="02020404030301010803" pitchFamily="18" charset="0"/>
              </a:rPr>
              <a:t>Lembaga </a:t>
            </a:r>
            <a:r>
              <a:rPr lang="en-US" sz="1800" dirty="0" err="1">
                <a:latin typeface="Garamond" panose="02020404030301010803" pitchFamily="18" charset="0"/>
              </a:rPr>
              <a:t>Demografi</a:t>
            </a:r>
            <a:endParaRPr lang="en-US" sz="1800" dirty="0">
              <a:latin typeface="Garamond" panose="02020404030301010803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Garamond" panose="02020404030301010803" pitchFamily="18" charset="0"/>
              </a:rPr>
              <a:t>Faculty of Economics and Business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>
                <a:latin typeface="Garamond" panose="02020404030301010803" pitchFamily="18" charset="0"/>
              </a:rPr>
              <a:t>Universitas</a:t>
            </a:r>
            <a:r>
              <a:rPr lang="en-US" sz="1800" dirty="0">
                <a:latin typeface="Garamond" panose="02020404030301010803" pitchFamily="18" charset="0"/>
              </a:rPr>
              <a:t> Indonesia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0" y="1811815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/>
              <a:t>Generations and </a:t>
            </a:r>
          </a:p>
          <a:p>
            <a:pPr algn="ctr"/>
            <a:r>
              <a:rPr lang="en-US" sz="5000" dirty="0"/>
              <a:t>Demographic Dividends</a:t>
            </a:r>
            <a:endParaRPr lang="en-US" sz="4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C89846-7718-4B4F-B086-025D5CEBA39E}"/>
              </a:ext>
            </a:extLst>
          </p:cNvPr>
          <p:cNvSpPr txBox="1"/>
          <p:nvPr/>
        </p:nvSpPr>
        <p:spPr>
          <a:xfrm>
            <a:off x="1008185" y="5892801"/>
            <a:ext cx="10222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Presented at the Global Virtual Meeting on Population and the Generational Economy, August 3-7, 2020</a:t>
            </a:r>
          </a:p>
          <a:p>
            <a:pPr algn="ctr"/>
            <a:r>
              <a:rPr 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This research is funded by the Bank Indonesia Institute Research Grant 2019</a:t>
            </a:r>
          </a:p>
        </p:txBody>
      </p:sp>
    </p:spTree>
    <p:extLst>
      <p:ext uri="{BB962C8B-B14F-4D97-AF65-F5344CB8AC3E}">
        <p14:creationId xmlns:p14="http://schemas.microsoft.com/office/powerpoint/2010/main" val="344237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39DF-FD07-4D87-B27D-5BE9B620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Results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17EC487-A6B4-452E-A257-E329D4B2D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223542"/>
              </p:ext>
            </p:extLst>
          </p:nvPr>
        </p:nvGraphicFramePr>
        <p:xfrm>
          <a:off x="838200" y="1825625"/>
          <a:ext cx="9114691" cy="26431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25615">
                  <a:extLst>
                    <a:ext uri="{9D8B030D-6E8A-4147-A177-3AD203B41FA5}">
                      <a16:colId xmlns:a16="http://schemas.microsoft.com/office/drawing/2014/main" val="786808455"/>
                    </a:ext>
                  </a:extLst>
                </a:gridCol>
                <a:gridCol w="4110403">
                  <a:extLst>
                    <a:ext uri="{9D8B030D-6E8A-4147-A177-3AD203B41FA5}">
                      <a16:colId xmlns:a16="http://schemas.microsoft.com/office/drawing/2014/main" val="518953517"/>
                    </a:ext>
                  </a:extLst>
                </a:gridCol>
                <a:gridCol w="2278673">
                  <a:extLst>
                    <a:ext uri="{9D8B030D-6E8A-4147-A177-3AD203B41FA5}">
                      <a16:colId xmlns:a16="http://schemas.microsoft.com/office/drawing/2014/main" val="180135984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174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Cohort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Characteristic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55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1948-1969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higher LFPR, travel more, higher age of 1st marriage, crime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</a:t>
                      </a:r>
                      <a:r>
                        <a:rPr lang="en-US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Lama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Old-order Generation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2006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1970-1990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even higher age of 1st marriage, fewer children, lower entrepreneurship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</a:t>
                      </a:r>
                      <a:r>
                        <a:rPr lang="en-US" sz="16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Baru</a:t>
                      </a:r>
                      <a:endParaRPr lang="en-US" sz="16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New-order Generation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34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1991-2000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higher school enrollment, fewer owned house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Reformasi</a:t>
                      </a:r>
                      <a:endParaRPr lang="en-US" sz="16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577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2001 - …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even higher school enrollment, higher LFPR, travel more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 </a:t>
                      </a:r>
                      <a:r>
                        <a:rPr lang="en-US" sz="1600" dirty="0" err="1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Reformasi</a:t>
                      </a:r>
                      <a:endParaRPr lang="en-US" sz="16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04526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B71D4E-2FE2-4182-9EC3-284212BE9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C800A-693C-4DDF-BF51-85592CBD3B3E}"/>
              </a:ext>
            </a:extLst>
          </p:cNvPr>
          <p:cNvSpPr txBox="1"/>
          <p:nvPr/>
        </p:nvSpPr>
        <p:spPr>
          <a:xfrm>
            <a:off x="838200" y="5309030"/>
            <a:ext cx="8944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tested against survey data, the results show that this classification has lower Coefficient of Variations than the classification based on ‘boomers classification’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002FC6-B3D2-4028-9B07-AC89F6A667A2}"/>
              </a:ext>
            </a:extLst>
          </p:cNvPr>
          <p:cNvSpPr txBox="1"/>
          <p:nvPr/>
        </p:nvSpPr>
        <p:spPr>
          <a:xfrm>
            <a:off x="923192" y="4538710"/>
            <a:ext cx="8944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periodization of the generations in Indonesia seem to resemble that of political periods </a:t>
            </a:r>
          </a:p>
        </p:txBody>
      </p:sp>
    </p:spTree>
    <p:extLst>
      <p:ext uri="{BB962C8B-B14F-4D97-AF65-F5344CB8AC3E}">
        <p14:creationId xmlns:p14="http://schemas.microsoft.com/office/powerpoint/2010/main" val="163858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>
            <a:extLst>
              <a:ext uri="{FF2B5EF4-FFF2-40B4-BE49-F238E27FC236}">
                <a16:creationId xmlns:a16="http://schemas.microsoft.com/office/drawing/2014/main" id="{BFA5A7B3-4949-405F-9CC0-3F0A7954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Comparison of Indonesian generations </a:t>
            </a:r>
            <a:b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using different classification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FB3E4A8-8DE8-4A36-BDD5-591CA25477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Indonesian classification</a:t>
            </a:r>
          </a:p>
        </p:txBody>
      </p:sp>
      <p:pic>
        <p:nvPicPr>
          <p:cNvPr id="32" name="Content Placeholder 31">
            <a:extLst>
              <a:ext uri="{FF2B5EF4-FFF2-40B4-BE49-F238E27FC236}">
                <a16:creationId xmlns:a16="http://schemas.microsoft.com/office/drawing/2014/main" id="{58927BFF-6416-474B-83CA-2D5E4339EF6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69" y="2505075"/>
            <a:ext cx="5025224" cy="3684588"/>
          </a:xfrm>
        </p:spPr>
      </p:pic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12CB84E-8046-471F-98F2-272E37AA7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‘American’ classification</a:t>
            </a:r>
          </a:p>
        </p:txBody>
      </p:sp>
      <p:pic>
        <p:nvPicPr>
          <p:cNvPr id="28" name="Content Placeholder 27">
            <a:extLst>
              <a:ext uri="{FF2B5EF4-FFF2-40B4-BE49-F238E27FC236}">
                <a16:creationId xmlns:a16="http://schemas.microsoft.com/office/drawing/2014/main" id="{328E4E4F-A8BA-40E5-8134-A8C172CCF03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31" y="2505075"/>
            <a:ext cx="4191326" cy="3684588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06ED3-A903-4753-9C9E-E1883804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C835-5873-4412-BACD-A9A6338AC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Proportion of population of each generation </a:t>
            </a:r>
            <a:b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3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using different classifications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DA85811-67F6-401C-A48D-EC939B61BB6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65100491"/>
              </p:ext>
            </p:extLst>
          </p:nvPr>
        </p:nvGraphicFramePr>
        <p:xfrm>
          <a:off x="838200" y="1825625"/>
          <a:ext cx="5181600" cy="18542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219793">
                  <a:extLst>
                    <a:ext uri="{9D8B030D-6E8A-4147-A177-3AD203B41FA5}">
                      <a16:colId xmlns:a16="http://schemas.microsoft.com/office/drawing/2014/main" val="3815058856"/>
                    </a:ext>
                  </a:extLst>
                </a:gridCol>
                <a:gridCol w="1573968">
                  <a:extLst>
                    <a:ext uri="{9D8B030D-6E8A-4147-A177-3AD203B41FA5}">
                      <a16:colId xmlns:a16="http://schemas.microsoft.com/office/drawing/2014/main" val="3619846045"/>
                    </a:ext>
                  </a:extLst>
                </a:gridCol>
                <a:gridCol w="1387839">
                  <a:extLst>
                    <a:ext uri="{9D8B030D-6E8A-4147-A177-3AD203B41FA5}">
                      <a16:colId xmlns:a16="http://schemas.microsoft.com/office/drawing/2014/main" val="11031826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Indonesian </a:t>
                      </a:r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738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Old-Order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8951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Order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60076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Reformasi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7253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 </a:t>
                      </a:r>
                      <a:r>
                        <a:rPr lang="en-US" sz="180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Reformasi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65689852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A91F0A8-EFB2-4633-ABC9-D8B443AF7D5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2075687"/>
              </p:ext>
            </p:extLst>
          </p:nvPr>
        </p:nvGraphicFramePr>
        <p:xfrm>
          <a:off x="6172200" y="1825625"/>
          <a:ext cx="5181600" cy="18542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02370">
                  <a:extLst>
                    <a:ext uri="{9D8B030D-6E8A-4147-A177-3AD203B41FA5}">
                      <a16:colId xmlns:a16="http://schemas.microsoft.com/office/drawing/2014/main" val="4032794006"/>
                    </a:ext>
                  </a:extLst>
                </a:gridCol>
                <a:gridCol w="1588958">
                  <a:extLst>
                    <a:ext uri="{9D8B030D-6E8A-4147-A177-3AD203B41FA5}">
                      <a16:colId xmlns:a16="http://schemas.microsoft.com/office/drawing/2014/main" val="1628706827"/>
                    </a:ext>
                  </a:extLst>
                </a:gridCol>
                <a:gridCol w="1490272">
                  <a:extLst>
                    <a:ext uri="{9D8B030D-6E8A-4147-A177-3AD203B41FA5}">
                      <a16:colId xmlns:a16="http://schemas.microsoft.com/office/drawing/2014/main" val="22923391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American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14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Baby boom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6829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1549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Milennial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57881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39443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01088-57A4-40CE-A83A-222AA3C44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99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EE64-9597-442B-AB30-4065D4DD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Effect on Demographic Dividends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2E5C-C03E-4568-9004-111BA63BA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672587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Questions</a:t>
            </a:r>
            <a:r>
              <a:rPr lang="en-US" dirty="0"/>
              <a:t>: </a:t>
            </a:r>
          </a:p>
          <a:p>
            <a:r>
              <a:rPr lang="en-US" dirty="0"/>
              <a:t>Does separating population into generations affect demographic dividends?</a:t>
            </a:r>
          </a:p>
          <a:p>
            <a:endParaRPr lang="en-US" dirty="0"/>
          </a:p>
          <a:p>
            <a:r>
              <a:rPr lang="en-US" dirty="0"/>
              <a:t>Specifically, will it affect the duration and the end-year of the demographic dividends?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6520B-A0FB-4411-87E6-D964D0B0A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6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455ED6B-BD50-498A-B5BC-1CB5E12B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First and Second Demographic Dividend </a:t>
            </a:r>
            <a:b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using 2018 economic life-cycle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D7E5635-0906-4EA0-ADBA-4153BE8226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Indonesia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A95162D-E733-4F84-872D-14D9E7A1AC6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9598657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462F27-5F7C-4F12-B6BD-67EBB1E1BD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Using the conventional NTA method, Indonesia will end its 1</a:t>
            </a:r>
            <a:r>
              <a:rPr lang="en-US" baseline="30000" dirty="0"/>
              <a:t>st</a:t>
            </a:r>
            <a:r>
              <a:rPr lang="en-US" dirty="0"/>
              <a:t> dividend in 2025, and only starts to enjoy the 2</a:t>
            </a:r>
            <a:r>
              <a:rPr lang="en-US" baseline="30000" dirty="0"/>
              <a:t>nd</a:t>
            </a:r>
            <a:r>
              <a:rPr lang="en-US" dirty="0"/>
              <a:t> dividend in 2040</a:t>
            </a:r>
          </a:p>
        </p:txBody>
      </p:sp>
    </p:spTree>
    <p:extLst>
      <p:ext uri="{BB962C8B-B14F-4D97-AF65-F5344CB8AC3E}">
        <p14:creationId xmlns:p14="http://schemas.microsoft.com/office/powerpoint/2010/main" val="926998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E7561-7598-44AD-925A-5D32E6250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err="1"/>
              <a:t>Acommodating</a:t>
            </a:r>
            <a:r>
              <a:rPr lang="en-US" sz="3600" dirty="0"/>
              <a:t> generations</a:t>
            </a:r>
          </a:p>
        </p:txBody>
      </p:sp>
    </p:spTree>
    <p:extLst>
      <p:ext uri="{BB962C8B-B14F-4D97-AF65-F5344CB8AC3E}">
        <p14:creationId xmlns:p14="http://schemas.microsoft.com/office/powerpoint/2010/main" val="84510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BEA7-2662-48B7-A8F2-D614F818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Introducing synthetic age profiles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79407A-AB9F-42EB-9F2B-CCD783813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5204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Arrow: Up 2">
            <a:extLst>
              <a:ext uri="{FF2B5EF4-FFF2-40B4-BE49-F238E27FC236}">
                <a16:creationId xmlns:a16="http://schemas.microsoft.com/office/drawing/2014/main" id="{5DDC2A69-1141-4E4A-B14F-3F6788B701C1}"/>
              </a:ext>
            </a:extLst>
          </p:cNvPr>
          <p:cNvSpPr/>
          <p:nvPr/>
        </p:nvSpPr>
        <p:spPr>
          <a:xfrm rot="9420605">
            <a:off x="2414954" y="3892062"/>
            <a:ext cx="152400" cy="257907"/>
          </a:xfrm>
          <a:prstGeom prst="up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0BED4340-AE75-4400-9D95-A1251F66A4D5}"/>
              </a:ext>
            </a:extLst>
          </p:cNvPr>
          <p:cNvSpPr/>
          <p:nvPr/>
        </p:nvSpPr>
        <p:spPr>
          <a:xfrm rot="2302128">
            <a:off x="6729046" y="2625970"/>
            <a:ext cx="152400" cy="257907"/>
          </a:xfrm>
          <a:prstGeom prst="upArrow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38B443-FCCB-43E0-B371-9E5CB36F301B}"/>
              </a:ext>
            </a:extLst>
          </p:cNvPr>
          <p:cNvSpPr txBox="1"/>
          <p:nvPr/>
        </p:nvSpPr>
        <p:spPr>
          <a:xfrm>
            <a:off x="8065477" y="1960159"/>
            <a:ext cx="3446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Proportion labor income to consumption increases over time</a:t>
            </a:r>
          </a:p>
          <a:p>
            <a:r>
              <a:rPr lang="en-US" dirty="0"/>
              <a:t>- Peak of labor income moves to the right , old-age LFPR decreases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A1116F-C4CC-43B9-B504-D57A646454BF}"/>
              </a:ext>
            </a:extLst>
          </p:cNvPr>
          <p:cNvSpPr txBox="1"/>
          <p:nvPr/>
        </p:nvSpPr>
        <p:spPr>
          <a:xfrm>
            <a:off x="3317631" y="2641717"/>
            <a:ext cx="1395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2018 age profiles</a:t>
            </a:r>
          </a:p>
        </p:txBody>
      </p:sp>
    </p:spTree>
    <p:extLst>
      <p:ext uri="{BB962C8B-B14F-4D97-AF65-F5344CB8AC3E}">
        <p14:creationId xmlns:p14="http://schemas.microsoft.com/office/powerpoint/2010/main" val="843438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6392-C5D7-4E90-A21A-FB9DD1EE0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Using different age-profiles for </a:t>
            </a:r>
            <a:b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different cohorts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1418F5-FFD2-43FF-9394-461E195D63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8696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6718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BAA649-E31D-438D-83E5-CC2DBE4E8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First and Second Demographic Dividends using Synthetic and 2018 economic life-cycle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FE5A0-454F-4DE6-9793-DC19EF9608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Indonesia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1F81BB50-2FDC-4948-AC88-C4267CB7C4D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1633250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D67F3-B144-4321-BAFC-22277C2DD2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13811"/>
            <a:ext cx="5183188" cy="39758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Using different age-profiles for different generations would push the 1</a:t>
            </a:r>
            <a:r>
              <a:rPr lang="en-US" baseline="30000" dirty="0"/>
              <a:t>st</a:t>
            </a:r>
            <a:r>
              <a:rPr lang="en-US" dirty="0"/>
              <a:t> dividend to 2028 (</a:t>
            </a:r>
            <a:r>
              <a:rPr lang="en-US" sz="2400" dirty="0"/>
              <a:t>compared to 2025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dividend will start earlier, in 2029 (</a:t>
            </a:r>
            <a:r>
              <a:rPr lang="en-US" sz="2400" dirty="0"/>
              <a:t>compared to 2040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*</a:t>
            </a:r>
            <a:r>
              <a:rPr lang="en-US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blue curve off scale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57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C32F071-4611-44FF-A58A-045CACDB6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Conclusions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9CAACF3-9582-4BB9-B7A4-B3750D39D4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4D004-F2B8-4E9D-870E-1A906C99C3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Generational classifications may vary across countries, not necessarily following that of the US</a:t>
            </a:r>
          </a:p>
          <a:p>
            <a:r>
              <a:rPr lang="en-US" dirty="0"/>
              <a:t>Different generations may bring different preference and experience, reflected in age-profiles</a:t>
            </a:r>
          </a:p>
          <a:p>
            <a:r>
              <a:rPr lang="en-US" dirty="0"/>
              <a:t>The dividend periods recognizing different generations may be longer than suggested by the conventional measures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B39822B-6036-4B42-AC69-B5D0D20F9F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E39D205-84F1-404B-B2BF-77D6F269A27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Finding the behaviors that may affect the consumptions and labor income profiles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Using more than two generations</a:t>
            </a:r>
          </a:p>
        </p:txBody>
      </p:sp>
    </p:spTree>
    <p:extLst>
      <p:ext uri="{BB962C8B-B14F-4D97-AF65-F5344CB8AC3E}">
        <p14:creationId xmlns:p14="http://schemas.microsoft.com/office/powerpoint/2010/main" val="251339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6191-D654-465A-8967-4D9C7A27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05FAA-6CCE-474E-9B05-E1732D35AF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Generations will affect the economy through their</a:t>
            </a:r>
          </a:p>
          <a:p>
            <a:pPr lvl="1"/>
            <a:r>
              <a:rPr lang="en-US" dirty="0"/>
              <a:t>Size </a:t>
            </a:r>
          </a:p>
          <a:p>
            <a:pPr lvl="1"/>
            <a:r>
              <a:rPr lang="en-US" dirty="0"/>
              <a:t>Behavioral characteristics</a:t>
            </a:r>
          </a:p>
          <a:p>
            <a:r>
              <a:rPr lang="en-US" sz="2400" dirty="0"/>
              <a:t>Each generation has their own characteristics</a:t>
            </a:r>
          </a:p>
          <a:p>
            <a:pPr lvl="1"/>
            <a:r>
              <a:rPr lang="en-US" dirty="0"/>
              <a:t>Consumption</a:t>
            </a:r>
          </a:p>
          <a:p>
            <a:pPr lvl="1"/>
            <a:r>
              <a:rPr lang="en-US" dirty="0"/>
              <a:t>Savings</a:t>
            </a:r>
          </a:p>
          <a:p>
            <a:pPr lvl="1"/>
            <a:r>
              <a:rPr lang="en-US" dirty="0"/>
              <a:t>Working ethics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2E71EC2-F4A8-4993-AB9B-99D2FB95C6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370577"/>
              </p:ext>
            </p:extLst>
          </p:nvPr>
        </p:nvGraphicFramePr>
        <p:xfrm>
          <a:off x="6084277" y="3429000"/>
          <a:ext cx="5181600" cy="2225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407838937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40495790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Generations (Pew 2018)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86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Period</a:t>
                      </a:r>
                      <a:endParaRPr lang="en-US" sz="16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Name</a:t>
                      </a:r>
                      <a:endParaRPr lang="en-US" sz="16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1289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1946-1964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Baby Boomers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143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1965-1980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Generation 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053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1981-1996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Millennials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31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1997 - …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Post Millennials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9699662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9B9D2-7A52-418E-8C13-37ED6444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F9F37F-69FE-4537-8A76-B10A183DE5C6}"/>
              </a:ext>
            </a:extLst>
          </p:cNvPr>
          <p:cNvSpPr txBox="1"/>
          <p:nvPr/>
        </p:nvSpPr>
        <p:spPr>
          <a:xfrm>
            <a:off x="6019799" y="2051538"/>
            <a:ext cx="50467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Researches often use classification based on the American experiences</a:t>
            </a:r>
          </a:p>
          <a:p>
            <a:r>
              <a:rPr lang="en-US" dirty="0"/>
              <a:t>(‘Boomer classification’)</a:t>
            </a:r>
          </a:p>
        </p:txBody>
      </p:sp>
    </p:spTree>
    <p:extLst>
      <p:ext uri="{BB962C8B-B14F-4D97-AF65-F5344CB8AC3E}">
        <p14:creationId xmlns:p14="http://schemas.microsoft.com/office/powerpoint/2010/main" val="2087223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AC36C-F630-4221-ABBD-BAFA3FC8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5031"/>
            <a:ext cx="10515600" cy="1568917"/>
          </a:xfrm>
        </p:spPr>
        <p:txBody>
          <a:bodyPr>
            <a:normAutofit/>
          </a:bodyPr>
          <a:lstStyle/>
          <a:p>
            <a:r>
              <a:rPr lang="en-US" sz="3200" dirty="0"/>
              <a:t>We will be happy to hear your questions and comments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9DCFB-F81D-4BF2-BB82-6EAB07BF9D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/>
              <a:t>	Mahalo!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Turro: </a:t>
            </a:r>
            <a:r>
              <a:rPr lang="en-US" sz="2000" dirty="0">
                <a:solidFill>
                  <a:schemeClr val="accent1"/>
                </a:solidFill>
              </a:rPr>
              <a:t>twongkaren@gmail.com</a:t>
            </a:r>
          </a:p>
          <a:p>
            <a:pPr marL="0" indent="0">
              <a:buNone/>
            </a:pPr>
            <a:r>
              <a:rPr lang="en-US" sz="2000" dirty="0"/>
              <a:t>Diana: </a:t>
            </a:r>
            <a:r>
              <a:rPr lang="en-US" sz="2000" dirty="0">
                <a:solidFill>
                  <a:schemeClr val="accent1"/>
                </a:solidFill>
              </a:rPr>
              <a:t>dswongkaren@gmail.com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3A449-2A58-4759-9E7E-71D2DBE3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25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6FABC-79F5-4F4F-A7A0-B49F1ECE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Some Distance Measures we considered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5B768B-4516-4899-95F4-8F4E4251C4F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(squared) Euclidean Distance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>
                    <a:solidFill>
                      <a:schemeClr val="accent2">
                        <a:lumMod val="75000"/>
                      </a:schemeClr>
                    </a:solidFill>
                  </a:rPr>
                  <a:t>Manhattan Distance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5B768B-4516-4899-95F4-8F4E4251C4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28389AE-3E7E-46F9-812F-CDA17333416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i="1" dirty="0">
                    <a:solidFill>
                      <a:schemeClr val="accent2">
                        <a:lumMod val="75000"/>
                      </a:schemeClr>
                    </a:solidFill>
                  </a:rPr>
                  <a:t>Minkowski Distance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deg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Cosine Similarity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/>
                  <a:t>/</a:t>
                </a:r>
              </a:p>
              <a:p>
                <a:pPr marL="0" indent="0">
                  <a:buNone/>
                </a:pPr>
                <a:r>
                  <a:rPr lang="en-US" dirty="0"/>
                  <a:t>-----------------------------------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28389AE-3E7E-46F9-812F-CDA1733341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45A17-A52E-4DEE-98F9-53944D46B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85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6D6A2-8536-4F85-AA4B-4726D7944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FBD3-F2C9-4068-B4FB-9C17F541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generations based on the American classification fit the Indonesian context and experiences?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not, how do we classify cohorts into generations in Indonesia?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is the effect of using generational values on demographic dividends?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211AE4-2CA8-4586-AF95-18417CC6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7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0131-1C56-4A70-81BE-C97337294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19F63-A1AD-4A6A-B56A-C0936E0EF9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400" dirty="0"/>
              <a:t>National Social-economic Survey (</a:t>
            </a:r>
            <a:r>
              <a:rPr lang="en-US" sz="4400" dirty="0" err="1"/>
              <a:t>Susenas</a:t>
            </a:r>
            <a:r>
              <a:rPr lang="en-US" sz="4400" dirty="0"/>
              <a:t>) 1995-2018 </a:t>
            </a:r>
          </a:p>
          <a:p>
            <a:endParaRPr lang="en-US" sz="3800" dirty="0"/>
          </a:p>
          <a:p>
            <a:pPr marL="0" indent="0">
              <a:buNone/>
            </a:pPr>
            <a:endParaRPr lang="en-US" sz="3800" dirty="0"/>
          </a:p>
          <a:p>
            <a:r>
              <a:rPr lang="en-US" sz="4400" dirty="0"/>
              <a:t>National Labor Force Survey (</a:t>
            </a:r>
            <a:r>
              <a:rPr lang="en-US" sz="4400" dirty="0" err="1"/>
              <a:t>Sakernas</a:t>
            </a:r>
            <a:r>
              <a:rPr lang="en-US" sz="4400" dirty="0"/>
              <a:t>), 2000-2018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C60A3A-1C60-4B2C-95B6-2811065784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Economic &amp; labor variables</a:t>
            </a:r>
          </a:p>
          <a:p>
            <a:r>
              <a:rPr lang="en-US" sz="3800" dirty="0"/>
              <a:t>l</a:t>
            </a:r>
            <a:r>
              <a:rPr lang="en-US" dirty="0"/>
              <a:t>abor force participation rate</a:t>
            </a:r>
          </a:p>
          <a:p>
            <a:r>
              <a:rPr lang="en-US" dirty="0"/>
              <a:t>percentage of  entrepreneurs </a:t>
            </a:r>
          </a:p>
          <a:p>
            <a:r>
              <a:rPr lang="en-US" dirty="0"/>
              <a:t>percentage of agricultural worker/sector</a:t>
            </a:r>
          </a:p>
          <a:p>
            <a:r>
              <a:rPr lang="en-US" dirty="0"/>
              <a:t>percentage of home ownership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Demographic variables</a:t>
            </a:r>
          </a:p>
          <a:p>
            <a:r>
              <a:rPr lang="en-US" dirty="0"/>
              <a:t>age of first marriage for woman</a:t>
            </a:r>
          </a:p>
          <a:p>
            <a:r>
              <a:rPr lang="en-US" dirty="0"/>
              <a:t>number of children per mother </a:t>
            </a:r>
          </a:p>
          <a:p>
            <a:r>
              <a:rPr lang="en-US" dirty="0"/>
              <a:t>percentage of living in an extended family</a:t>
            </a:r>
          </a:p>
          <a:p>
            <a:r>
              <a:rPr lang="en-US" dirty="0"/>
              <a:t>traveling</a:t>
            </a:r>
          </a:p>
          <a:p>
            <a:pPr marL="0" indent="0">
              <a:buNone/>
            </a:pPr>
            <a:r>
              <a:rPr lang="en-US" sz="3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Social variables</a:t>
            </a:r>
          </a:p>
          <a:p>
            <a:r>
              <a:rPr lang="en-US" dirty="0"/>
              <a:t>Being a victim of a crime</a:t>
            </a:r>
          </a:p>
          <a:p>
            <a:r>
              <a:rPr lang="en-US" dirty="0"/>
              <a:t>school participation rate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4C5854-DBF9-4BC8-B2E8-2ABC391E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9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BA4E9-4321-447D-8834-91F8A5A4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777416-3D5E-48BF-8EF6-4E77339D862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9" y="1825625"/>
                <a:ext cx="5724525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Regression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𝐴𝑔𝑒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𝑦𝑒𝑎𝑟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𝑏𝑜𝑟𝑛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 +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𝐺𝐷𝑃𝑐𝑎𝑝𝑖𝑡𝑎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1600" dirty="0"/>
              </a:p>
              <a:p>
                <a:pPr marL="0" indent="0">
                  <a:buNone/>
                </a:pPr>
                <a:r>
                  <a:rPr lang="en-US" dirty="0"/>
                  <a:t>… to calculate age-specific profiles for each cohort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777416-3D5E-48BF-8EF6-4E77339D86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9" y="1825625"/>
                <a:ext cx="5724525" cy="4351338"/>
              </a:xfrm>
              <a:blipFill>
                <a:blip r:embed="rId2"/>
                <a:stretch>
                  <a:fillRect l="-2660" t="-2941" r="-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4C66D-A072-4EE4-97A1-E1E73CECD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41946" y="1825625"/>
            <a:ext cx="4211854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Use of similarity measures and grouping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dirty="0"/>
              <a:t>… to classify cohorts into generations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25842-4E65-4E7B-9B7F-FCC36F24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8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3C78E-58A0-4F08-BA28-52C2EEAA0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Example: Proportion of entrepreneurs by age and cohort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9C29B4-ADD0-4EE8-A158-BCF321CA88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5914310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CAC493B-B8C4-4682-A462-0FC8C76897B9}"/>
              </a:ext>
            </a:extLst>
          </p:cNvPr>
          <p:cNvSpPr txBox="1"/>
          <p:nvPr/>
        </p:nvSpPr>
        <p:spPr>
          <a:xfrm>
            <a:off x="6705600" y="39624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age 25, the percentage for those who were born in 1978 was close to 20%, but the number was only 12% for those who were born in 1993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D2FC240-2356-495F-8EBA-FB63D98FA537}"/>
              </a:ext>
            </a:extLst>
          </p:cNvPr>
          <p:cNvCxnSpPr/>
          <p:nvPr/>
        </p:nvCxnSpPr>
        <p:spPr>
          <a:xfrm flipV="1">
            <a:off x="3236686" y="3962400"/>
            <a:ext cx="0" cy="15240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5CF2B-19BF-441D-BA5C-F262F478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4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9C706-40E8-40C9-89DA-83DBF6B1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How similar are two cohorts?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39B8D-A543-4F0B-8618-18A987BD2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We can compare</a:t>
            </a:r>
            <a:r>
              <a:rPr lang="en-US" sz="3500" dirty="0"/>
              <a:t>: </a:t>
            </a:r>
          </a:p>
          <a:p>
            <a:pPr marL="0" indent="0">
              <a:buNone/>
            </a:pPr>
            <a:r>
              <a:rPr lang="en-US" i="1" dirty="0"/>
              <a:t>	average values, extrema,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cumulative level differences</a:t>
            </a:r>
            <a:r>
              <a:rPr lang="en-US" i="1" dirty="0"/>
              <a:t>, </a:t>
            </a:r>
            <a:r>
              <a:rPr lang="en-US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shapes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3000" dirty="0"/>
              <a:t>Issue when comparing profile-based differences: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/>
              <a:t>Only </a:t>
            </a:r>
            <a:r>
              <a:rPr lang="en-US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partial age-overlaps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600" dirty="0"/>
              <a:t>between cohort profiles (</a:t>
            </a:r>
            <a:r>
              <a:rPr lang="en-US" sz="2200" dirty="0"/>
              <a:t>survey availability</a:t>
            </a:r>
            <a:r>
              <a:rPr lang="en-US" sz="2600" dirty="0"/>
              <a:t>)</a:t>
            </a:r>
          </a:p>
          <a:p>
            <a:pPr marL="457200" lvl="1" indent="0">
              <a:buNone/>
            </a:pPr>
            <a:r>
              <a:rPr lang="en-US" sz="2600" dirty="0"/>
              <a:t>	Less overlap for certain pairs of cohorts 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r>
              <a:rPr lang="en-US" sz="3000" dirty="0"/>
              <a:t>=&gt;   </a:t>
            </a:r>
            <a: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Normalize</a:t>
            </a:r>
            <a:r>
              <a:rPr lang="en-US" sz="3000" dirty="0"/>
              <a:t> </a:t>
            </a:r>
            <a:r>
              <a:rPr lang="en-US" sz="2600" dirty="0"/>
              <a:t>(per overlapping point)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14D87-B928-4060-8280-F15F2BC8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6474-443A-4DEC-9421-8E1E76A91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Some distance measures for Entrepreneurship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359FE-CA6A-4284-80B7-00C8A0FBAE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Measures reflect differences between two consecutive cohorts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peak in distance</a:t>
            </a:r>
            <a:r>
              <a:rPr lang="en-US" dirty="0"/>
              <a:t> or a </a:t>
            </a:r>
            <a:r>
              <a:rPr 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dip in similarity</a:t>
            </a:r>
            <a:r>
              <a:rPr lang="en-US" dirty="0"/>
              <a:t> signals a change: potential start of a new generation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810E83-930E-4966-BD85-65F7473F3E36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6BCD93-C71D-47F2-8DAD-7EA2440E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61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2532-4C27-4260-ABDC-E7418F3E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Combining changes in several variables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BF2AF-92A4-4F14-B8ED-B04B65135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335704" cy="435133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New generation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defined by several closely occurring changes </a:t>
            </a:r>
          </a:p>
          <a:p>
            <a:pPr marL="0" indent="0">
              <a:buNone/>
            </a:pPr>
            <a:r>
              <a:rPr lang="en-US" sz="2400" dirty="0"/>
              <a:t>(time band of 3-5 years)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8D523-072F-400A-8975-11C9ADE73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76BC1-23F1-49D5-84C7-32422FF02F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3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2208</TotalTime>
  <Words>856</Words>
  <Application>Microsoft Office PowerPoint</Application>
  <PresentationFormat>Widescreen</PresentationFormat>
  <Paragraphs>221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Garamond</vt:lpstr>
      <vt:lpstr>Office Theme</vt:lpstr>
      <vt:lpstr>Custom Design</vt:lpstr>
      <vt:lpstr>PowerPoint Presentation</vt:lpstr>
      <vt:lpstr>Motivation</vt:lpstr>
      <vt:lpstr>Research questions</vt:lpstr>
      <vt:lpstr>Data</vt:lpstr>
      <vt:lpstr>Methods</vt:lpstr>
      <vt:lpstr>Example: Proportion of entrepreneurs by age and cohort</vt:lpstr>
      <vt:lpstr>How similar are two cohorts?</vt:lpstr>
      <vt:lpstr>Some distance measures for Entrepreneurship</vt:lpstr>
      <vt:lpstr>Combining changes in several variables</vt:lpstr>
      <vt:lpstr>Results</vt:lpstr>
      <vt:lpstr>Comparison of Indonesian generations  using different classification</vt:lpstr>
      <vt:lpstr>Proportion of population of each generation  using different classifications</vt:lpstr>
      <vt:lpstr>Effect on Demographic Dividends</vt:lpstr>
      <vt:lpstr>First and Second Demographic Dividend  using 2018 economic life-cycle</vt:lpstr>
      <vt:lpstr>PowerPoint Presentation</vt:lpstr>
      <vt:lpstr>Introducing synthetic age profiles </vt:lpstr>
      <vt:lpstr>Using different age-profiles for  different cohorts</vt:lpstr>
      <vt:lpstr>First and Second Demographic Dividends using Synthetic and 2018 economic life-cycle</vt:lpstr>
      <vt:lpstr>Conclusions</vt:lpstr>
      <vt:lpstr>We will be happy to hear your questions and comments</vt:lpstr>
      <vt:lpstr>Some Distance Measures we considered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Turro</dc:creator>
  <cp:lastModifiedBy>Turro</cp:lastModifiedBy>
  <cp:revision>90</cp:revision>
  <dcterms:created xsi:type="dcterms:W3CDTF">2019-07-26T18:21:20Z</dcterms:created>
  <dcterms:modified xsi:type="dcterms:W3CDTF">2020-08-04T02:03:27Z</dcterms:modified>
</cp:coreProperties>
</file>